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70" r:id="rId6"/>
    <p:sldId id="271" r:id="rId7"/>
    <p:sldId id="272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39F0-3950-4AA9-8E23-1BC50E3C4E4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6D1FD-58A0-4CE5-A2F6-47D4FBF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6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42855-ECB0-48AD-8FFB-458AC3E585A9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2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3E117D-3DB9-4A36-9B95-61C7AC0E221E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5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620F7-A5FB-4D59-BDEF-ECCD940BB4E9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42855-ECB0-48AD-8FFB-458AC3E585A9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1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2A2011-CA5C-40A2-82D9-97053826A0A0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6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9DD8A9-E84E-4626-BDF1-335E5024914A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2F9A71-C29A-4EEE-8E2D-F648AD805657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2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99733-DDC9-436D-9FA9-A430BF53428C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1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9FAF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9FAF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38A62D-BC40-4904-A3D0-212D4AF4F616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7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E5C29D-361C-48C6-90AC-09467072FF26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7712AA-ED42-4FB8-83DB-61C95BE610AE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9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84D215-428A-42FD-BB16-5FCF92764548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0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9FAF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9FAF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BE0BEB-22C8-4481-B21D-79486AF5510A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DD8DF9-A171-4AAC-B49E-D225AEDC134A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8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464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9FAF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9FAF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C04C11-4AB4-41C6-821B-1C6B1C9CC3CF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9FAF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9FAF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9FAF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9FAF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FCEFF">
                  <a:shade val="50000"/>
                  <a:satMod val="20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B4F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289772-DD29-4A21-B8B5-424833AE83E8}" type="slidenum">
              <a:rPr lang="ru-RU" altLang="en-US" smtClean="0"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9FAF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73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6B8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8249" y="3133861"/>
            <a:ext cx="7500937" cy="1928812"/>
          </a:xfrm>
        </p:spPr>
        <p:txBody>
          <a:bodyPr>
            <a:no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ПРЕЕМСТВЕННОСТЬ В РАБОТЕ УЧИТЕЛЯ-ДЕФЕКТОЛОГА </a:t>
            </a:r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ПЕДАГОГАМИ УЧРЕЖДЕНИЯ ДОШКОЛЬНОГО ОБРАЗОВАНИЯ ПРИ УСТРАНЕНИИ ДИЗАРТРИИ У ОБУЧАЮЩИХСЯ</a:t>
            </a:r>
            <a:endParaRPr lang="ru-RU" sz="3200" b="1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871063" y="5320668"/>
            <a:ext cx="4523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 dirty="0" err="1" smtClean="0">
                <a:solidFill>
                  <a:srgbClr val="002060"/>
                </a:solidFill>
                <a:latin typeface="+mn-lt"/>
              </a:rPr>
              <a:t>Федосик</a:t>
            </a:r>
            <a:r>
              <a:rPr lang="ru-RU" altLang="en-US" sz="2400" b="1" dirty="0" smtClean="0">
                <a:solidFill>
                  <a:srgbClr val="002060"/>
                </a:solidFill>
                <a:latin typeface="+mn-lt"/>
              </a:rPr>
              <a:t> Наталия Петровна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 dirty="0" smtClean="0">
                <a:solidFill>
                  <a:srgbClr val="002060"/>
                </a:solidFill>
                <a:latin typeface="+mn-lt"/>
              </a:rPr>
              <a:t>учитель-дефектолог «Ясли-сада №6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+mn-lt"/>
              </a:rPr>
              <a:t>г.Светлогорска</a:t>
            </a:r>
            <a:r>
              <a:rPr lang="ru-RU" altLang="en-US" sz="2400" b="1" dirty="0" smtClean="0">
                <a:solidFill>
                  <a:srgbClr val="002060"/>
                </a:solidFill>
                <a:latin typeface="+mn-lt"/>
              </a:rPr>
              <a:t>»</a:t>
            </a:r>
            <a:endParaRPr lang="ru-RU" altLang="en-US" sz="2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18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4"/>
          <p:cNvGrpSpPr>
            <a:grpSpLocks/>
          </p:cNvGrpSpPr>
          <p:nvPr/>
        </p:nvGrpSpPr>
        <p:grpSpPr bwMode="auto">
          <a:xfrm>
            <a:off x="3309939" y="571501"/>
            <a:ext cx="6429375" cy="785813"/>
            <a:chOff x="1428728" y="285728"/>
            <a:chExt cx="6429420" cy="78581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00166" y="285728"/>
              <a:ext cx="6143668" cy="78581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5" name="Прямоугольник 6"/>
            <p:cNvSpPr>
              <a:spLocks noChangeArrowheads="1"/>
            </p:cNvSpPr>
            <p:nvPr/>
          </p:nvSpPr>
          <p:spPr bwMode="auto">
            <a:xfrm>
              <a:off x="1428728" y="500042"/>
              <a:ext cx="64294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Вы видите черные или белые точки?</a:t>
              </a:r>
              <a:endParaRPr kumimoji="0" lang="ru-RU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46178" y="121887"/>
            <a:ext cx="10088771" cy="1479367"/>
            <a:chOff x="-1007103" y="3643314"/>
            <a:chExt cx="9313744" cy="10636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811297" y="3643314"/>
              <a:ext cx="9117938" cy="106364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1" name="Прямоугольник 4"/>
            <p:cNvSpPr>
              <a:spLocks noChangeArrowheads="1"/>
            </p:cNvSpPr>
            <p:nvPr/>
          </p:nvSpPr>
          <p:spPr bwMode="auto">
            <a:xfrm>
              <a:off x="-1007103" y="3712873"/>
              <a:ext cx="9313744" cy="81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9FAFC">
                      <a:lumMod val="1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Arial" panose="020B0604020202020204" pitchFamily="34" charset="0"/>
                </a:rPr>
                <a:t>Взаимодействие учителя-дефектолога и музыкального руководителя</a:t>
              </a:r>
              <a:endParaRPr kumimoji="0" lang="ru-RU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9FAFC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 rot="5400000">
            <a:off x="4436695" y="-925702"/>
            <a:ext cx="4765900" cy="1018506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2162024" y="1216698"/>
            <a:ext cx="9944944" cy="433501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sz="3600" b="1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 организации индивидуальной работы музыкальный руководитель учитывает рекомендации учителя-дефектолога; физиологические возможности ребенка с ОПФР и противопоказания.</a:t>
            </a:r>
            <a:endParaRPr lang="ru-RU" sz="3600" b="1" dirty="0">
              <a:solidFill>
                <a:srgbClr val="00040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266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4"/>
          <p:cNvGrpSpPr>
            <a:grpSpLocks/>
          </p:cNvGrpSpPr>
          <p:nvPr/>
        </p:nvGrpSpPr>
        <p:grpSpPr bwMode="auto">
          <a:xfrm>
            <a:off x="3309939" y="571501"/>
            <a:ext cx="6429375" cy="785813"/>
            <a:chOff x="1428728" y="285728"/>
            <a:chExt cx="6429420" cy="78581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00166" y="285728"/>
              <a:ext cx="6143668" cy="78581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5" name="Прямоугольник 6"/>
            <p:cNvSpPr>
              <a:spLocks noChangeArrowheads="1"/>
            </p:cNvSpPr>
            <p:nvPr/>
          </p:nvSpPr>
          <p:spPr bwMode="auto">
            <a:xfrm>
              <a:off x="1428728" y="500042"/>
              <a:ext cx="64294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Вы видите черные или белые точки?</a:t>
              </a:r>
              <a:endParaRPr kumimoji="0" lang="ru-RU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685109" y="121887"/>
            <a:ext cx="10149840" cy="1484844"/>
            <a:chOff x="-1264703" y="3643314"/>
            <a:chExt cx="9571344" cy="10636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1264703" y="3643314"/>
              <a:ext cx="9571344" cy="106364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1" name="Прямоугольник 4"/>
            <p:cNvSpPr>
              <a:spLocks noChangeArrowheads="1"/>
            </p:cNvSpPr>
            <p:nvPr/>
          </p:nvSpPr>
          <p:spPr bwMode="auto">
            <a:xfrm>
              <a:off x="-1007103" y="3712873"/>
              <a:ext cx="9313744" cy="77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lvl="0" algn="ctr" eaLnBrk="1" hangingPunct="1">
                <a:defRPr/>
              </a:pPr>
              <a:r>
                <a:rPr lang="ru-RU" sz="3200" b="1" dirty="0">
                  <a:solidFill>
                    <a:srgbClr val="000404"/>
                  </a:solidFill>
                  <a:latin typeface="Times New Roman"/>
                  <a:ea typeface="Calibri" panose="020F0502020204030204" pitchFamily="34" charset="0"/>
                  <a:cs typeface="Times New Roman" panose="02020603050405020304" pitchFamily="18" charset="0"/>
                </a:rPr>
                <a:t>Направления работы музыкального руководителя в рамках преемственности с  </a:t>
              </a:r>
              <a:r>
                <a:rPr lang="ru-RU" sz="3200" b="1" dirty="0" smtClean="0">
                  <a:solidFill>
                    <a:srgbClr val="000404"/>
                  </a:solidFill>
                  <a:latin typeface="Times New Roman"/>
                  <a:ea typeface="Calibri" panose="020F0502020204030204" pitchFamily="34" charset="0"/>
                  <a:cs typeface="Times New Roman" panose="02020603050405020304" pitchFamily="18" charset="0"/>
                </a:rPr>
                <a:t>учителем-дефектологом</a:t>
              </a:r>
              <a:endParaRPr lang="ru-RU" sz="3200" b="1" dirty="0">
                <a:solidFill>
                  <a:srgbClr val="000404"/>
                </a:solidFill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Заголовок 7"/>
          <p:cNvSpPr txBox="1">
            <a:spLocks/>
          </p:cNvSpPr>
          <p:nvPr/>
        </p:nvSpPr>
        <p:spPr>
          <a:xfrm>
            <a:off x="1528354" y="1815567"/>
            <a:ext cx="10374868" cy="495099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006B8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9pPr>
            <a:extLst/>
          </a:lstStyle>
          <a:p>
            <a:pPr lvl="0" eaLnBrk="1" fontAlgn="auto" hangingPunct="1">
              <a:spcAft>
                <a:spcPts val="0"/>
              </a:spcAft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FAFC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9FAFC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мелкой моторики (игра на детских музыкальных 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инструментах, танцевальные </a:t>
            </a:r>
            <a:r>
              <a:rPr lang="ru-RU" sz="24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движения, театр с использованием кукол бибабо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речевого дыхания (использование музыкальных духовых инструментов, </a:t>
            </a:r>
            <a:r>
              <a:rPr lang="ru-RU" sz="2400" dirty="0" err="1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распевки</a:t>
            </a:r>
            <a:r>
              <a:rPr lang="ru-RU" sz="24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упражнения на дыхание в танце, хоровое пение,</a:t>
            </a:r>
            <a:endParaRPr lang="ru-RU" sz="2400" dirty="0">
              <a:solidFill>
                <a:srgbClr val="00040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 с речью под музыку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голоса, интонации (использование характерных ролей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00040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фонематического слуха (использование </a:t>
            </a:r>
            <a:r>
              <a:rPr lang="ru-RU" sz="2400" dirty="0" err="1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попевок</a:t>
            </a:r>
            <a:r>
              <a:rPr lang="ru-RU" sz="24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хоровое и индивидуальное пение, музыкально-ритмические движения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00040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артикуляции (разучивание и пение песен, пение песен со звукоподражанием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грамматического строя речи (разучивание текстов песен, драматизация, музыкальные спектакли, инсценировки, кукольный театр).</a:t>
            </a:r>
            <a:endParaRPr lang="ru-RU" sz="2400" dirty="0">
              <a:solidFill>
                <a:srgbClr val="00040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40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7986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685109" y="121887"/>
            <a:ext cx="3304901" cy="1027644"/>
            <a:chOff x="-1264703" y="3643314"/>
            <a:chExt cx="9571344" cy="10636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1264703" y="3643314"/>
              <a:ext cx="9571344" cy="106364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1" name="Прямоугольник 4"/>
            <p:cNvSpPr>
              <a:spLocks noChangeArrowheads="1"/>
            </p:cNvSpPr>
            <p:nvPr/>
          </p:nvSpPr>
          <p:spPr bwMode="auto">
            <a:xfrm>
              <a:off x="-1007105" y="3712872"/>
              <a:ext cx="8742319" cy="59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404"/>
                  </a:solidFill>
                  <a:effectLst/>
                  <a:uLnTx/>
                  <a:uFillTx/>
                  <a:latin typeface="Times New Roman"/>
                  <a:ea typeface="Calibri" panose="020F0502020204030204" pitchFamily="34" charset="0"/>
                  <a:cs typeface="Times New Roman" panose="02020603050405020304" pitchFamily="18" charset="0"/>
                </a:rPr>
                <a:t>Музыкально-речевые игры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404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4382177" y="1394302"/>
            <a:ext cx="3304901" cy="1027644"/>
            <a:chOff x="-1264703" y="3643314"/>
            <a:chExt cx="9571344" cy="106364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1264703" y="3643314"/>
              <a:ext cx="9571344" cy="106364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Прямоугольник 4"/>
            <p:cNvSpPr>
              <a:spLocks noChangeArrowheads="1"/>
            </p:cNvSpPr>
            <p:nvPr/>
          </p:nvSpPr>
          <p:spPr bwMode="auto">
            <a:xfrm>
              <a:off x="-1007106" y="3712872"/>
              <a:ext cx="8742319" cy="86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404"/>
                  </a:solidFill>
                  <a:effectLst/>
                  <a:uLnTx/>
                  <a:uFillTx/>
                  <a:latin typeface="Times New Roman"/>
                  <a:ea typeface="Calibri" panose="020F0502020204030204" pitchFamily="34" charset="0"/>
                  <a:cs typeface="Times New Roman" panose="02020603050405020304" pitchFamily="18" charset="0"/>
                </a:rPr>
                <a:t>Музыкально-ритмические игры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404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5"/>
          <p:cNvGrpSpPr>
            <a:grpSpLocks/>
          </p:cNvGrpSpPr>
          <p:nvPr/>
        </p:nvGrpSpPr>
        <p:grpSpPr bwMode="auto">
          <a:xfrm>
            <a:off x="8419357" y="305659"/>
            <a:ext cx="3468505" cy="1395776"/>
            <a:chOff x="-1386765" y="3611725"/>
            <a:chExt cx="10045159" cy="144467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386765" y="3611725"/>
              <a:ext cx="10045159" cy="144467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Прямоугольник 4"/>
            <p:cNvSpPr>
              <a:spLocks noChangeArrowheads="1"/>
            </p:cNvSpPr>
            <p:nvPr/>
          </p:nvSpPr>
          <p:spPr bwMode="auto">
            <a:xfrm>
              <a:off x="-1007106" y="3712872"/>
              <a:ext cx="8742319" cy="124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404"/>
                  </a:solidFill>
                  <a:effectLst/>
                  <a:uLnTx/>
                  <a:uFillTx/>
                  <a:latin typeface="Times New Roman"/>
                  <a:ea typeface="Calibri" panose="020F0502020204030204" pitchFamily="34" charset="0"/>
                  <a:cs typeface="Times New Roman" panose="02020603050405020304" pitchFamily="18" charset="0"/>
                </a:rPr>
                <a:t>Игры с музыкальными инструментами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404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3" b="8379"/>
          <a:stretch/>
        </p:blipFill>
        <p:spPr>
          <a:xfrm>
            <a:off x="621896" y="1350153"/>
            <a:ext cx="3498024" cy="317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37904" b="4952"/>
          <a:stretch/>
        </p:blipFill>
        <p:spPr>
          <a:xfrm>
            <a:off x="3381915" y="2838725"/>
            <a:ext cx="4107854" cy="350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37904"/>
          <a:stretch/>
        </p:blipFill>
        <p:spPr>
          <a:xfrm>
            <a:off x="7776024" y="1877004"/>
            <a:ext cx="4200784" cy="360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084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4"/>
          <p:cNvGrpSpPr>
            <a:grpSpLocks/>
          </p:cNvGrpSpPr>
          <p:nvPr/>
        </p:nvGrpSpPr>
        <p:grpSpPr bwMode="auto">
          <a:xfrm>
            <a:off x="3309939" y="571501"/>
            <a:ext cx="6429375" cy="785813"/>
            <a:chOff x="1428728" y="285728"/>
            <a:chExt cx="6429420" cy="78581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00166" y="285728"/>
              <a:ext cx="6143668" cy="78581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5" name="Прямоугольник 6"/>
            <p:cNvSpPr>
              <a:spLocks noChangeArrowheads="1"/>
            </p:cNvSpPr>
            <p:nvPr/>
          </p:nvSpPr>
          <p:spPr bwMode="auto">
            <a:xfrm>
              <a:off x="1428728" y="500042"/>
              <a:ext cx="64294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Вы видите черные или белые точки?</a:t>
              </a:r>
              <a:endParaRPr kumimoji="0" lang="ru-RU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62335" y="111894"/>
            <a:ext cx="9876671" cy="1479367"/>
            <a:chOff x="-811297" y="3643314"/>
            <a:chExt cx="9117938" cy="10636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811297" y="3643314"/>
              <a:ext cx="9117938" cy="106364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1" name="Прямоугольник 4"/>
            <p:cNvSpPr>
              <a:spLocks noChangeArrowheads="1"/>
            </p:cNvSpPr>
            <p:nvPr/>
          </p:nvSpPr>
          <p:spPr bwMode="auto">
            <a:xfrm>
              <a:off x="-811297" y="3712873"/>
              <a:ext cx="9117938" cy="81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9FAFC">
                      <a:lumMod val="1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Arial" panose="020B0604020202020204" pitchFamily="34" charset="0"/>
                </a:rPr>
                <a:t>Взаимодействие учителя-дефектолога и педагога-психолога</a:t>
              </a:r>
              <a:endParaRPr kumimoji="0" lang="ru-RU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9FAFC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 rot="5400000">
            <a:off x="776744" y="1473471"/>
            <a:ext cx="4765900" cy="575061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411560" y="1216698"/>
            <a:ext cx="5623439" cy="52102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учителя-дефектолога: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звуковой стороны речи;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 в пополнении словарного запаса и освоении грамоты;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связному выражению своих мыслей;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слухового внимания и мелкой моторики;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навыков, необходимых для дальнейшего обучения в школе.</a:t>
            </a:r>
            <a:endParaRPr lang="ru-R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 rot="5400000">
            <a:off x="6620534" y="1508306"/>
            <a:ext cx="4765900" cy="575061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Заголовок 7"/>
          <p:cNvSpPr txBox="1">
            <a:spLocks/>
          </p:cNvSpPr>
          <p:nvPr/>
        </p:nvSpPr>
        <p:spPr>
          <a:xfrm>
            <a:off x="6453189" y="1696948"/>
            <a:ext cx="5623439" cy="483343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006B8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9pPr>
            <a:extLst/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4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педагога-психолога: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высших психических функций: память, внимание,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мышление;</a:t>
            </a:r>
            <a:endParaRPr lang="ru-RU" sz="1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зрительно-моторной координации;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эмоционально-личностной сферы;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волевых качеств и самоконтроля;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комплексной психологической поддержки.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0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8249" y="3133861"/>
            <a:ext cx="7500937" cy="1928812"/>
          </a:xfrm>
        </p:spPr>
        <p:txBody>
          <a:bodyPr>
            <a:no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ПРЕЕМСТВЕННОСТЬ В РАБОТЕ УЧИТЕЛЯ-ДЕФЕКТОЛОГА </a:t>
            </a:r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ПЕДАГОГАМИ УЧРЕЖДЕНИЯ ДОШКОЛЬНОГО ОБРАЗОВАНИЯ ПРИ УСТРАНЕНИИ ДИЗАРТРИИ У ОБУЧАЮЩИХСЯ</a:t>
            </a:r>
            <a:endParaRPr lang="ru-RU" sz="3200" b="1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871063" y="5320668"/>
            <a:ext cx="4523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Федосик</a:t>
            </a:r>
            <a:r>
              <a:rPr kumimoji="0" lang="ru-RU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Наталия Петровна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учитель-дефектолог «Ясли-сада №6 </a:t>
            </a:r>
            <a:r>
              <a:rPr kumimoji="0" lang="ru-RU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г.Светлогорска</a:t>
            </a:r>
            <a:r>
              <a:rPr kumimoji="0" lang="ru-RU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»</a:t>
            </a:r>
            <a:endParaRPr kumimoji="0" lang="ru-RU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041808" y="901889"/>
            <a:ext cx="8929262" cy="562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22937" y="391596"/>
            <a:ext cx="7497763" cy="112503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/>
            </a:r>
            <a:b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rgbClr val="000404"/>
                </a:solidFill>
                <a:latin typeface="+mn-lt"/>
              </a:rPr>
              <a:t>Воспитанник с ОПФР</a:t>
            </a:r>
            <a:endParaRPr lang="ru-RU" sz="3200" b="1" dirty="0">
              <a:solidFill>
                <a:srgbClr val="000404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03828">
            <a:off x="7931432" y="1480114"/>
            <a:ext cx="304232" cy="333205"/>
          </a:xfrm>
          <a:prstGeom prst="rect">
            <a:avLst/>
          </a:prstGeom>
        </p:spPr>
      </p:pic>
      <p:sp>
        <p:nvSpPr>
          <p:cNvPr id="8" name="Блок-схема: подготовка 7"/>
          <p:cNvSpPr/>
          <p:nvPr/>
        </p:nvSpPr>
        <p:spPr>
          <a:xfrm>
            <a:off x="1305780" y="1847434"/>
            <a:ext cx="2680545" cy="1620004"/>
          </a:xfrm>
          <a:prstGeom prst="flowChartPrepar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3997777" y="1872283"/>
            <a:ext cx="2690258" cy="1620004"/>
          </a:xfrm>
          <a:prstGeom prst="flowChartPrepar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573628" y="1819832"/>
            <a:ext cx="3585377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006B8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rgbClr val="000404"/>
                </a:solidFill>
                <a:latin typeface="+mn-lt"/>
              </a:rPr>
              <a:t>Руководитель физического воспитания</a:t>
            </a:r>
            <a:endParaRPr lang="ru-RU" sz="2400" b="1" dirty="0">
              <a:solidFill>
                <a:srgbClr val="000404"/>
              </a:solidFill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98714" y="1855381"/>
            <a:ext cx="35139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006B8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rgbClr val="000404"/>
                </a:solidFill>
                <a:latin typeface="+mn-lt"/>
              </a:rPr>
              <a:t>Воспитатель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404"/>
                </a:solidFill>
                <a:latin typeface="+mn-lt"/>
              </a:rPr>
              <a:t>дошкольного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404"/>
                </a:solidFill>
                <a:latin typeface="+mn-lt"/>
              </a:rPr>
              <a:t>образования</a:t>
            </a:r>
            <a:endParaRPr lang="ru-RU" sz="2400" b="1" dirty="0">
              <a:solidFill>
                <a:srgbClr val="000404"/>
              </a:solidFill>
              <a:latin typeface="+mn-lt"/>
            </a:endParaRP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6699487" y="1873449"/>
            <a:ext cx="2745398" cy="1620004"/>
          </a:xfrm>
          <a:prstGeom prst="flowChartPrepar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314154" y="1833533"/>
            <a:ext cx="351390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006B8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Arial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rgbClr val="000404"/>
                </a:solidFill>
                <a:latin typeface="+mn-lt"/>
              </a:rPr>
              <a:t>Музыкальный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000404"/>
                </a:solidFill>
                <a:latin typeface="+mn-lt"/>
              </a:rPr>
              <a:t>руководитель</a:t>
            </a:r>
            <a:endParaRPr lang="ru-RU" sz="2400" b="1" dirty="0">
              <a:solidFill>
                <a:srgbClr val="000404"/>
              </a:solidFill>
              <a:latin typeface="+mn-lt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6133698" y="-149079"/>
            <a:ext cx="641406" cy="9033338"/>
          </a:xfrm>
          <a:prstGeom prst="rightBrace">
            <a:avLst>
              <a:gd name="adj1" fmla="val 8333"/>
              <a:gd name="adj2" fmla="val 4985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3987285" y="4780988"/>
            <a:ext cx="5199017" cy="1253747"/>
          </a:xfrm>
          <a:prstGeom prst="flowChartPrepar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404"/>
                </a:solidFill>
              </a:rPr>
              <a:t>Учитель-дефектолог</a:t>
            </a:r>
            <a:endParaRPr lang="ru-RU" sz="2400" dirty="0"/>
          </a:p>
        </p:txBody>
      </p:sp>
      <p:sp>
        <p:nvSpPr>
          <p:cNvPr id="19" name="Блок-схема: подготовка 18"/>
          <p:cNvSpPr/>
          <p:nvPr/>
        </p:nvSpPr>
        <p:spPr>
          <a:xfrm>
            <a:off x="9456337" y="1855381"/>
            <a:ext cx="2591019" cy="1620004"/>
          </a:xfrm>
          <a:prstGeom prst="flowChartPrepar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000404"/>
                </a:solidFill>
              </a:rPr>
              <a:t>Педагог-психолог</a:t>
            </a:r>
            <a:endParaRPr lang="ru-RU" sz="2400" b="1" dirty="0">
              <a:solidFill>
                <a:srgbClr val="000404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03828">
            <a:off x="10427007" y="1489203"/>
            <a:ext cx="304232" cy="3332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03828">
            <a:off x="5132523" y="1480113"/>
            <a:ext cx="304232" cy="3332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03828">
            <a:off x="2354706" y="1480112"/>
            <a:ext cx="304232" cy="33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84663" y="214312"/>
            <a:ext cx="10437223" cy="144467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работы при психолого </a:t>
            </a:r>
            <a: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медико – </a:t>
            </a:r>
            <a:r>
              <a:rPr lang="ru-RU" sz="34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педагогическом обследовании всех участников педагогического процесса</a:t>
            </a:r>
            <a:endParaRPr lang="ru-RU" sz="3400" b="1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9164" y="1564086"/>
            <a:ext cx="10572207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040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дошкольного образования.</a:t>
            </a:r>
          </a:p>
          <a:p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основе наблюдения и более тесного общения с воспитанниками </a:t>
            </a:r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дает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объективную оценку сформированным умениям в соответствии с образовательными областями учебной программы </a:t>
            </a:r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образования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2.   Педагог-психолог</a:t>
            </a:r>
            <a:r>
              <a:rPr lang="ru-RU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Отмечает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поведенческие и психоэмоциональные особенности ребенка, его волевые качества, стрессоустойчивость, уровень познавательных процессов</a:t>
            </a:r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3. Руководитель физического воспитания.</a:t>
            </a:r>
          </a:p>
          <a:p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Отмечает </a:t>
            </a: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двигательной сферы воспитанника</a:t>
            </a:r>
            <a:r>
              <a:rPr lang="ru-RU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4. Музыкальный руководитель.</a:t>
            </a:r>
          </a:p>
          <a:p>
            <a:r>
              <a:rPr lang="ru-RU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Отмечает сформированность слухового восприятия, слуховой памяти, ритмических движений.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404"/>
                </a:solidFill>
              </a:rPr>
              <a:t>5.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Учитель-дефектолог.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сформированности всех сторон речи.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solidFill>
                <a:srgbClr val="00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4"/>
          <p:cNvGrpSpPr>
            <a:grpSpLocks/>
          </p:cNvGrpSpPr>
          <p:nvPr/>
        </p:nvGrpSpPr>
        <p:grpSpPr bwMode="auto">
          <a:xfrm>
            <a:off x="3309939" y="571501"/>
            <a:ext cx="6429375" cy="785813"/>
            <a:chOff x="1428728" y="285728"/>
            <a:chExt cx="6429420" cy="78581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00166" y="285728"/>
              <a:ext cx="6143668" cy="78581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C9FAFC"/>
                </a:solidFill>
                <a:latin typeface="Times New Roman"/>
              </a:endParaRPr>
            </a:p>
          </p:txBody>
        </p:sp>
        <p:sp>
          <p:nvSpPr>
            <p:cNvPr id="13325" name="Прямоугольник 6"/>
            <p:cNvSpPr>
              <a:spLocks noChangeArrowheads="1"/>
            </p:cNvSpPr>
            <p:nvPr/>
          </p:nvSpPr>
          <p:spPr bwMode="auto">
            <a:xfrm>
              <a:off x="1428728" y="500042"/>
              <a:ext cx="64294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2200" b="1">
                  <a:solidFill>
                    <a:srgbClr val="002060"/>
                  </a:solidFill>
                </a:rPr>
                <a:t>Вы видите черные или белые точки?</a:t>
              </a:r>
              <a:endParaRPr lang="ru-RU" altLang="en-US" sz="220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46178" y="121887"/>
            <a:ext cx="10088771" cy="1479367"/>
            <a:chOff x="-1007103" y="3643314"/>
            <a:chExt cx="9313744" cy="10636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811297" y="3643314"/>
              <a:ext cx="9117938" cy="106364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C9FAFC"/>
                </a:solidFill>
                <a:latin typeface="Times New Roman"/>
              </a:endParaRPr>
            </a:p>
          </p:txBody>
        </p:sp>
        <p:sp>
          <p:nvSpPr>
            <p:cNvPr id="13321" name="Прямоугольник 4"/>
            <p:cNvSpPr>
              <a:spLocks noChangeArrowheads="1"/>
            </p:cNvSpPr>
            <p:nvPr/>
          </p:nvSpPr>
          <p:spPr bwMode="auto">
            <a:xfrm>
              <a:off x="-1007103" y="3712873"/>
              <a:ext cx="9313744" cy="81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3400" b="1" dirty="0" smtClean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Взаимодействие учителя-дефектолога и воспитателя дошкольного образования</a:t>
              </a:r>
              <a:endParaRPr lang="ru-RU" altLang="en-US" sz="3400" dirty="0">
                <a:solidFill>
                  <a:schemeClr val="bg1">
                    <a:lumMod val="10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 rot="5400000">
            <a:off x="1476729" y="2229350"/>
            <a:ext cx="4157146" cy="388832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611141" y="1924495"/>
            <a:ext cx="4201831" cy="43275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Совместное </a:t>
            </a:r>
            <a:r>
              <a:rPr lang="ru-RU" sz="3200" dirty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единого перспективного тематического планирования работы на год. 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400" b="1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34042"/>
              </p:ext>
            </p:extLst>
          </p:nvPr>
        </p:nvGraphicFramePr>
        <p:xfrm>
          <a:off x="5812971" y="1815567"/>
          <a:ext cx="5669279" cy="44988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2794">
                  <a:extLst>
                    <a:ext uri="{9D8B030D-6E8A-4147-A177-3AD203B41FA5}">
                      <a16:colId xmlns:a16="http://schemas.microsoft.com/office/drawing/2014/main" val="4065022801"/>
                    </a:ext>
                  </a:extLst>
                </a:gridCol>
                <a:gridCol w="1154352">
                  <a:extLst>
                    <a:ext uri="{9D8B030D-6E8A-4147-A177-3AD203B41FA5}">
                      <a16:colId xmlns:a16="http://schemas.microsoft.com/office/drawing/2014/main" val="2911216248"/>
                    </a:ext>
                  </a:extLst>
                </a:gridCol>
                <a:gridCol w="3542133">
                  <a:extLst>
                    <a:ext uri="{9D8B030D-6E8A-4147-A177-3AD203B41FA5}">
                      <a16:colId xmlns:a16="http://schemas.microsoft.com/office/drawing/2014/main" val="107939456"/>
                    </a:ext>
                  </a:extLst>
                </a:gridCol>
              </a:tblGrid>
              <a:tr h="3429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конспекта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48110"/>
                  </a:ext>
                </a:extLst>
              </a:tr>
              <a:tr h="137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СЕНТЯБРЬ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13463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 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16-17 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Огород. Овощи. Предлоги НА, С, В, ИЗ. 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74188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 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20-24 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Сад. Фрукты. Словообразование. Словоизменение. 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3701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неделя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27-01.10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Осень. Предлоги НА, С. Словообразование.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51084"/>
                  </a:ext>
                </a:extLst>
              </a:tr>
              <a:tr h="1714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600" dirty="0" smtClean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6832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 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4 -8 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Грибы. Словообразование. Словоизменение. Пересказ.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29456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 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11-15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Одежда. Простое распространенное предложение. 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74596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 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18-22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Обувь. Составление рассказа.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20586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 </a:t>
                      </a:r>
                      <a:endParaRPr lang="ru-RU" sz="160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( 25-29)</a:t>
                      </a:r>
                      <a:endParaRPr lang="ru-RU" sz="160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4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Тело человека. Сложноподчиненное предложение.</a:t>
                      </a:r>
                      <a:endParaRPr lang="ru-RU" sz="1600" dirty="0">
                        <a:solidFill>
                          <a:srgbClr val="00040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07" marR="51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14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14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4"/>
          <p:cNvGrpSpPr>
            <a:grpSpLocks/>
          </p:cNvGrpSpPr>
          <p:nvPr/>
        </p:nvGrpSpPr>
        <p:grpSpPr bwMode="auto">
          <a:xfrm>
            <a:off x="3309939" y="571501"/>
            <a:ext cx="6429375" cy="785813"/>
            <a:chOff x="1428728" y="285728"/>
            <a:chExt cx="6429420" cy="78581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00166" y="285728"/>
              <a:ext cx="6143668" cy="78581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5" name="Прямоугольник 6"/>
            <p:cNvSpPr>
              <a:spLocks noChangeArrowheads="1"/>
            </p:cNvSpPr>
            <p:nvPr/>
          </p:nvSpPr>
          <p:spPr bwMode="auto">
            <a:xfrm>
              <a:off x="1428728" y="500042"/>
              <a:ext cx="64294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Вы видите черные или белые точки?</a:t>
              </a:r>
              <a:endParaRPr kumimoji="0" lang="ru-RU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46178" y="121887"/>
            <a:ext cx="10088771" cy="1479367"/>
            <a:chOff x="-1007103" y="3643314"/>
            <a:chExt cx="9313744" cy="10636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811297" y="3643314"/>
              <a:ext cx="9117938" cy="106364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1" name="Прямоугольник 4"/>
            <p:cNvSpPr>
              <a:spLocks noChangeArrowheads="1"/>
            </p:cNvSpPr>
            <p:nvPr/>
          </p:nvSpPr>
          <p:spPr bwMode="auto">
            <a:xfrm>
              <a:off x="-1007103" y="3712873"/>
              <a:ext cx="9313744" cy="81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9FAFC">
                      <a:lumMod val="1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Взаимодействие учителя-дефектолога и воспитателя дошкольного образования</a:t>
              </a:r>
              <a:endParaRPr kumimoji="0" lang="ru-RU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9FAF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 rot="5400000">
            <a:off x="1246977" y="1926245"/>
            <a:ext cx="4964938" cy="4532811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746178" y="1989552"/>
            <a:ext cx="4092919" cy="373614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Взаимопосещение </a:t>
            </a:r>
            <a:r>
              <a:rPr lang="ru-RU" sz="3200" dirty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занятий: просмотр открытых занятий </a:t>
            </a:r>
            <a:r>
              <a:rPr lang="ru-RU" sz="32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учителя-дефектолога, </a:t>
            </a:r>
            <a:r>
              <a:rPr lang="ru-RU" sz="3200" dirty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посещение учителем-дефектологом занятий воспитателей </a:t>
            </a:r>
            <a:endParaRPr lang="ru-RU" sz="3200" b="1" dirty="0">
              <a:solidFill>
                <a:srgbClr val="000404"/>
              </a:solidFill>
              <a:latin typeface="+mn-lt"/>
            </a:endParaRPr>
          </a:p>
        </p:txBody>
      </p:sp>
      <p:pic>
        <p:nvPicPr>
          <p:cNvPr id="2054" name="Picture 6" descr="https://pbs.twimg.com/media/EOSZdNyU8AADpR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7" y="2168435"/>
            <a:ext cx="5683522" cy="426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63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4"/>
          <p:cNvGrpSpPr>
            <a:grpSpLocks/>
          </p:cNvGrpSpPr>
          <p:nvPr/>
        </p:nvGrpSpPr>
        <p:grpSpPr bwMode="auto">
          <a:xfrm>
            <a:off x="3309939" y="571501"/>
            <a:ext cx="6429375" cy="785813"/>
            <a:chOff x="1428728" y="285728"/>
            <a:chExt cx="6429420" cy="78581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00166" y="285728"/>
              <a:ext cx="6143668" cy="78581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5" name="Прямоугольник 6"/>
            <p:cNvSpPr>
              <a:spLocks noChangeArrowheads="1"/>
            </p:cNvSpPr>
            <p:nvPr/>
          </p:nvSpPr>
          <p:spPr bwMode="auto">
            <a:xfrm>
              <a:off x="1428728" y="500042"/>
              <a:ext cx="64294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Вы видите черные или белые точки?</a:t>
              </a:r>
              <a:endParaRPr kumimoji="0" lang="ru-RU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46178" y="121887"/>
            <a:ext cx="10088771" cy="1479367"/>
            <a:chOff x="-1007103" y="3643314"/>
            <a:chExt cx="9313744" cy="10636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811297" y="3643314"/>
              <a:ext cx="9117938" cy="106364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1" name="Прямоугольник 4"/>
            <p:cNvSpPr>
              <a:spLocks noChangeArrowheads="1"/>
            </p:cNvSpPr>
            <p:nvPr/>
          </p:nvSpPr>
          <p:spPr bwMode="auto">
            <a:xfrm>
              <a:off x="-1007103" y="3712873"/>
              <a:ext cx="9313744" cy="81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9FAFC">
                      <a:lumMod val="1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Взаимодействие учителя-дефектолога и воспитателя дошкольного образования</a:t>
              </a:r>
              <a:endParaRPr kumimoji="0" lang="ru-RU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9FAF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 rot="5400000">
            <a:off x="2126780" y="1641320"/>
            <a:ext cx="4223689" cy="457200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2192164" y="1783879"/>
            <a:ext cx="4092919" cy="373614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 по вопросам коррекционной работы, организация </a:t>
            </a:r>
            <a:r>
              <a:rPr lang="ru-RU" sz="32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практикумов.</a:t>
            </a:r>
            <a:endParaRPr lang="ru-RU" sz="3200" b="1" dirty="0">
              <a:solidFill>
                <a:srgbClr val="000404"/>
              </a:solidFill>
              <a:latin typeface="+mn-lt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917161" y="1815567"/>
            <a:ext cx="4637529" cy="436414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00040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3200" dirty="0" smtClean="0">
                <a:solidFill>
                  <a:srgbClr val="00040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40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Совместный подбор стихотворений для детей при подготовке к утренникам и праздникам.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127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4"/>
          <p:cNvGrpSpPr>
            <a:grpSpLocks/>
          </p:cNvGrpSpPr>
          <p:nvPr/>
        </p:nvGrpSpPr>
        <p:grpSpPr bwMode="auto">
          <a:xfrm>
            <a:off x="3309939" y="571501"/>
            <a:ext cx="6429375" cy="785813"/>
            <a:chOff x="1428728" y="285728"/>
            <a:chExt cx="6429420" cy="78581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00166" y="285728"/>
              <a:ext cx="6143668" cy="78581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5" name="Прямоугольник 6"/>
            <p:cNvSpPr>
              <a:spLocks noChangeArrowheads="1"/>
            </p:cNvSpPr>
            <p:nvPr/>
          </p:nvSpPr>
          <p:spPr bwMode="auto">
            <a:xfrm>
              <a:off x="1428728" y="500042"/>
              <a:ext cx="64294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Вы видите черные или белые точки?</a:t>
              </a:r>
              <a:endParaRPr kumimoji="0" lang="ru-RU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46178" y="121887"/>
            <a:ext cx="10088771" cy="1479367"/>
            <a:chOff x="-1007103" y="3643314"/>
            <a:chExt cx="9313744" cy="10636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811297" y="3643314"/>
              <a:ext cx="9117938" cy="106364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1" name="Прямоугольник 4"/>
            <p:cNvSpPr>
              <a:spLocks noChangeArrowheads="1"/>
            </p:cNvSpPr>
            <p:nvPr/>
          </p:nvSpPr>
          <p:spPr bwMode="auto">
            <a:xfrm>
              <a:off x="-1007103" y="3712873"/>
              <a:ext cx="9313744" cy="81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9FAFC">
                      <a:lumMod val="1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Взаимодействие учителя-дефектолога и воспитателя дошкольного образования</a:t>
              </a:r>
              <a:endParaRPr kumimoji="0" lang="ru-RU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9FAF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 rot="5400000">
            <a:off x="1495484" y="1874306"/>
            <a:ext cx="4820620" cy="4833259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785503" y="1636685"/>
            <a:ext cx="4667686" cy="425116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воспитателями специальных подборок речевого </a:t>
            </a:r>
            <a:r>
              <a:rPr lang="ru-RU" sz="3000" dirty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материала для закрепления уже поставленных звуков в самостоятельной </a:t>
            </a:r>
            <a:r>
              <a:rPr lang="ru-RU" sz="30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речи, разработанные учителем-дефектологом. </a:t>
            </a:r>
            <a:endParaRPr lang="ru-RU" sz="3000" b="1" dirty="0">
              <a:solidFill>
                <a:srgbClr val="000404"/>
              </a:solidFill>
              <a:latin typeface="+mn-lt"/>
            </a:endParaRPr>
          </a:p>
        </p:txBody>
      </p:sp>
      <p:pic>
        <p:nvPicPr>
          <p:cNvPr id="3074" name="Picture 2" descr="https://ds01.infourok.ru/uploads/ex/01d5/0000b19c-6f77e5f9/hello_html_m4ba69d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r="5775"/>
          <a:stretch/>
        </p:blipFill>
        <p:spPr bwMode="auto">
          <a:xfrm>
            <a:off x="6618763" y="2053365"/>
            <a:ext cx="5365377" cy="4475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03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4"/>
          <p:cNvGrpSpPr>
            <a:grpSpLocks/>
          </p:cNvGrpSpPr>
          <p:nvPr/>
        </p:nvGrpSpPr>
        <p:grpSpPr bwMode="auto">
          <a:xfrm>
            <a:off x="3309939" y="571501"/>
            <a:ext cx="6429375" cy="785813"/>
            <a:chOff x="1428728" y="285728"/>
            <a:chExt cx="6429420" cy="78581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00166" y="285728"/>
              <a:ext cx="6143668" cy="78581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5" name="Прямоугольник 6"/>
            <p:cNvSpPr>
              <a:spLocks noChangeArrowheads="1"/>
            </p:cNvSpPr>
            <p:nvPr/>
          </p:nvSpPr>
          <p:spPr bwMode="auto">
            <a:xfrm>
              <a:off x="1428728" y="500042"/>
              <a:ext cx="64294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Вы видите черные или белые точки?</a:t>
              </a:r>
              <a:endParaRPr kumimoji="0" lang="ru-RU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46178" y="121887"/>
            <a:ext cx="10088771" cy="1479367"/>
            <a:chOff x="-1007103" y="3643314"/>
            <a:chExt cx="9313744" cy="10636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811297" y="3643314"/>
              <a:ext cx="9117938" cy="106364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1" name="Прямоугольник 4"/>
            <p:cNvSpPr>
              <a:spLocks noChangeArrowheads="1"/>
            </p:cNvSpPr>
            <p:nvPr/>
          </p:nvSpPr>
          <p:spPr bwMode="auto">
            <a:xfrm>
              <a:off x="-1007103" y="3712873"/>
              <a:ext cx="9313744" cy="81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9FAFC">
                      <a:lumMod val="1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Arial" panose="020B0604020202020204" pitchFamily="34" charset="0"/>
                </a:rPr>
                <a:t>Взаимодействие учителя-дефектолога и руководителя физического воспитания</a:t>
              </a:r>
              <a:endParaRPr kumimoji="0" lang="ru-RU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9FAFC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 rot="5400000">
            <a:off x="7135983" y="2020909"/>
            <a:ext cx="4943496" cy="453281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7580934" y="1815476"/>
            <a:ext cx="4053594" cy="425116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32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подвижных игр в </a:t>
            </a:r>
            <a:r>
              <a:rPr lang="ru-RU" sz="3200" dirty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лексическими темами занятий учителя-дефектолога и работой воспитателя</a:t>
            </a:r>
            <a:r>
              <a:rPr lang="ru-RU" sz="30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000" b="1" dirty="0">
              <a:solidFill>
                <a:srgbClr val="000404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236" y="2094712"/>
            <a:ext cx="5776285" cy="4332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51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4"/>
          <p:cNvGrpSpPr>
            <a:grpSpLocks/>
          </p:cNvGrpSpPr>
          <p:nvPr/>
        </p:nvGrpSpPr>
        <p:grpSpPr bwMode="auto">
          <a:xfrm>
            <a:off x="3309939" y="571501"/>
            <a:ext cx="6429375" cy="785813"/>
            <a:chOff x="1428728" y="285728"/>
            <a:chExt cx="6429420" cy="78581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00166" y="285728"/>
              <a:ext cx="6143668" cy="785818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5" name="Прямоугольник 6"/>
            <p:cNvSpPr>
              <a:spLocks noChangeArrowheads="1"/>
            </p:cNvSpPr>
            <p:nvPr/>
          </p:nvSpPr>
          <p:spPr bwMode="auto">
            <a:xfrm>
              <a:off x="1428728" y="500042"/>
              <a:ext cx="642942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Вы видите черные или белые точки?</a:t>
              </a:r>
              <a:endParaRPr kumimoji="0" lang="ru-RU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1746178" y="121887"/>
            <a:ext cx="10088771" cy="1479367"/>
            <a:chOff x="-1007103" y="3643314"/>
            <a:chExt cx="9313744" cy="10636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811297" y="3643314"/>
              <a:ext cx="9117938" cy="106364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C9FAFC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321" name="Прямоугольник 4"/>
            <p:cNvSpPr>
              <a:spLocks noChangeArrowheads="1"/>
            </p:cNvSpPr>
            <p:nvPr/>
          </p:nvSpPr>
          <p:spPr bwMode="auto">
            <a:xfrm>
              <a:off x="-1007103" y="3712873"/>
              <a:ext cx="9313744" cy="81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9FAFC">
                      <a:lumMod val="10000"/>
                    </a:srgbClr>
                  </a:solidFill>
                  <a:effectLst/>
                  <a:uLnTx/>
                  <a:uFillTx/>
                  <a:latin typeface="Times New Roman"/>
                  <a:ea typeface="+mn-ea"/>
                  <a:cs typeface="Arial" panose="020B0604020202020204" pitchFamily="34" charset="0"/>
                </a:rPr>
                <a:t>Взаимодействие учителя-дефектолога и руководителя физического воспитания</a:t>
              </a:r>
              <a:endParaRPr kumimoji="0" lang="ru-RU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C9FAFC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 rot="5400000">
            <a:off x="7135983" y="2020909"/>
            <a:ext cx="4943496" cy="453281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7495559" y="1357314"/>
            <a:ext cx="4201762" cy="4251161"/>
          </a:xfrm>
        </p:spPr>
        <p:txBody>
          <a:bodyPr>
            <a:no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3200" dirty="0" smtClean="0">
                <a:solidFill>
                  <a:srgbClr val="00040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32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рекомендациям учителя-дефектолога, развитие </a:t>
            </a:r>
            <a:r>
              <a:rPr lang="ru-RU" sz="32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координации </a:t>
            </a:r>
            <a:r>
              <a:rPr lang="ru-RU" sz="3200" dirty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движения, </a:t>
            </a:r>
            <a:r>
              <a:rPr lang="ru-RU" sz="3200" dirty="0" smtClean="0">
                <a:solidFill>
                  <a:srgbClr val="00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дыхания.</a:t>
            </a:r>
            <a:endParaRPr lang="ru-RU" sz="2800" dirty="0">
              <a:solidFill>
                <a:srgbClr val="00040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962" r="4233"/>
          <a:stretch/>
        </p:blipFill>
        <p:spPr>
          <a:xfrm>
            <a:off x="1491743" y="1924495"/>
            <a:ext cx="5701414" cy="465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174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">
  <a:themeElements>
    <a:clrScheme name="Другая 11">
      <a:dk1>
        <a:srgbClr val="002060"/>
      </a:dk1>
      <a:lt1>
        <a:srgbClr val="C9FAFC"/>
      </a:lt1>
      <a:dk2>
        <a:srgbClr val="04617B"/>
      </a:dk2>
      <a:lt2>
        <a:srgbClr val="4FCE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42C7"/>
      </a:hlink>
      <a:folHlink>
        <a:srgbClr val="00B0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376</Words>
  <Application>Microsoft Office PowerPoint</Application>
  <PresentationFormat>Широкоэкранный</PresentationFormat>
  <Paragraphs>108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Verdana</vt:lpstr>
      <vt:lpstr>Wingdings 2</vt:lpstr>
      <vt:lpstr>Презентация</vt:lpstr>
      <vt:lpstr>ПРЕЕМСТВЕННОСТЬ В РАБОТЕ УЧИТЕЛЯ-ДЕФЕКТОЛОГА С ПЕДАГОГАМИ УЧРЕЖДЕНИЯ ДОШКОЛЬНОГО ОБРАЗОВАНИЯ ПРИ УСТРАНЕНИИ ДИЗАРТРИИ У ОБУЧАЮЩИХСЯ</vt:lpstr>
      <vt:lpstr> Воспитанник с ОПФР</vt:lpstr>
      <vt:lpstr>Направления работы при психолого – медико – педагогическом обследовании всех участников педагогического процесса</vt:lpstr>
      <vt:lpstr>1. Совместное составление единого перспективного тематического планирования работы на год.  </vt:lpstr>
      <vt:lpstr>  2. Взаимопосещение занятий: просмотр открытых занятий учителя-дефектолога, посещение учителем-дефектологом занятий воспитателей </vt:lpstr>
      <vt:lpstr>  3. Консультирование по вопросам коррекционной работы, организация практикумов.</vt:lpstr>
      <vt:lpstr>  5. Использование воспитателями специальных подборок речевого материала для закрепления уже поставленных звуков в самостоятельной речи, разработанные учителем-дефектологом. </vt:lpstr>
      <vt:lpstr>  1. Проведение подвижных игр в соответствии с лексическими темами занятий учителя-дефектолога и работой воспитателя. </vt:lpstr>
      <vt:lpstr>  2. По рекомендациям учителя-дефектолога, развитие координации движения, дыхания.</vt:lpstr>
      <vt:lpstr>    При организации индивидуальной работы музыкальный руководитель учитывает рекомендации учителя-дефектолога; физиологические возможности ребенка с ОПФР и противопоказания.</vt:lpstr>
      <vt:lpstr>Презентация PowerPoint</vt:lpstr>
      <vt:lpstr>Презентация PowerPoint</vt:lpstr>
      <vt:lpstr> Задачи учителя-дефектолога: развитие звуковой стороны речи; помощь в пополнении словарного запаса и освоении грамоты; обучение связному выражению своих мыслей; развитие слухового внимания и мелкой моторики; формирование навыков, необходимых для дальнейшего обучения в школе.</vt:lpstr>
      <vt:lpstr>ПРЕЕМСТВЕННОСТЬ В РАБОТЕ УЧИТЕЛЯ-ДЕФЕКТОЛОГА С ПЕДАГОГАМИ УЧРЕЖДЕНИЯ ДОШКОЛЬНОГО ОБРАЗОВАНИЯ ПРИ УСТРАНЕНИИ ДИЗАРТРИИ У ОБУЧАЮЩИХСЯ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анимация</dc:title>
  <dc:creator>Пользователь Windows</dc:creator>
  <cp:lastModifiedBy>RePack by Diakov</cp:lastModifiedBy>
  <cp:revision>51</cp:revision>
  <dcterms:created xsi:type="dcterms:W3CDTF">2021-02-24T18:01:25Z</dcterms:created>
  <dcterms:modified xsi:type="dcterms:W3CDTF">2022-02-09T15:26:23Z</dcterms:modified>
</cp:coreProperties>
</file>