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81" r:id="rId4"/>
    <p:sldId id="257" r:id="rId5"/>
    <p:sldId id="259" r:id="rId6"/>
    <p:sldId id="271" r:id="rId7"/>
    <p:sldId id="280" r:id="rId8"/>
    <p:sldId id="270" r:id="rId9"/>
    <p:sldId id="273" r:id="rId10"/>
    <p:sldId id="274" r:id="rId11"/>
    <p:sldId id="28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7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-600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89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560" y="1365161"/>
            <a:ext cx="9002110" cy="3168201"/>
          </a:xfrm>
        </p:spPr>
        <p:txBody>
          <a:bodyPr anchor="ctr"/>
          <a:lstStyle/>
          <a:p>
            <a:pPr algn="ctr"/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Структура и специфика проведения индивидуальных коррекционных занятий с заикающимися детьми </a:t>
            </a:r>
            <a:endParaRPr lang="ru-RU" sz="3500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29576" y="5587679"/>
            <a:ext cx="5917755" cy="1096899"/>
          </a:xfrm>
        </p:spPr>
        <p:txBody>
          <a:bodyPr>
            <a:normAutofit fontScale="85000" lnSpcReduction="10000"/>
          </a:bodyPr>
          <a:lstStyle/>
          <a:p>
            <a:r>
              <a:rPr lang="ru-RU" sz="2500" b="1" i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Авдеенко Ирина Юрьевна</a:t>
            </a:r>
            <a:r>
              <a:rPr lang="ru-RU" sz="25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, </a:t>
            </a:r>
            <a:endParaRPr lang="ru-RU" sz="25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r>
              <a:rPr lang="ru-RU" sz="25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учитель-дефектолог </a:t>
            </a:r>
            <a:br>
              <a:rPr lang="ru-RU" sz="25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</a:br>
            <a:r>
              <a:rPr lang="ru-RU" sz="25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ГУО «Средняя школа №10 г</a:t>
            </a:r>
            <a:r>
              <a:rPr lang="ru-RU" sz="25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. Светлогорска</a:t>
            </a:r>
            <a:r>
              <a:rPr lang="ru-RU" sz="25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»</a:t>
            </a:r>
            <a:endParaRPr lang="ru-RU" sz="25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3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698" y="858982"/>
            <a:ext cx="8596668" cy="762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Заключительный этап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: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698" y="2078182"/>
            <a:ext cx="9696219" cy="31588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dirty="0" smtClean="0"/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закрепление приобретённых ранее речевых умений и навыков;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связной выразительной речи на базе различного по сложности речевого материала;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речью со стороны родителей и педагога</a:t>
            </a:r>
          </a:p>
          <a:p>
            <a:pPr algn="just"/>
            <a:endParaRPr lang="ru-RU" sz="3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6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5084618"/>
            <a:ext cx="8596668" cy="831273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Спасибо за внимание!</a:t>
            </a:r>
            <a:endParaRPr lang="ru-RU" sz="2200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4" name="Рисунок 3" descr="Tulip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78873"/>
            <a:ext cx="6386945" cy="42949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7735" y="720436"/>
            <a:ext cx="7669174" cy="593209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Коррекционная работа направлена на: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8643" y="1515649"/>
            <a:ext cx="8948084" cy="476046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v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регуляцию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эмоционального и мышечного состояния;</a:t>
            </a:r>
          </a:p>
          <a:p>
            <a:pPr lvl="0" algn="l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коррекцию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фонационного (речевого) дыхания;</a:t>
            </a:r>
          </a:p>
          <a:p>
            <a:pPr lvl="0" algn="l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координации слова и ритмизированного движения;</a:t>
            </a:r>
          </a:p>
          <a:p>
            <a:pPr lvl="0" algn="l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работу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 плавностью речи в различных её формах;</a:t>
            </a:r>
          </a:p>
          <a:p>
            <a:pPr lvl="0" algn="l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фонематического восприятия;</a:t>
            </a:r>
          </a:p>
          <a:p>
            <a:pPr lvl="0" algn="l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грамматического строя речи, языкового анализа и синтеза;</a:t>
            </a:r>
          </a:p>
          <a:p>
            <a:pPr lvl="0" algn="l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психических процессов (памяти, внимания, мышления), мелкой и общей моторики.</a:t>
            </a:r>
          </a:p>
          <a:p>
            <a:pPr lvl="0" algn="just">
              <a:buFont typeface="Wingdings" pitchFamily="2" charset="2"/>
              <a:buChar char="v"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173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655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Специфика проведения 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коррекционных занятий с заикающимися детьми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55964" y="2369126"/>
            <a:ext cx="8091053" cy="357447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работе с дошкольниками основное место отводится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речевым занятиям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игровой форме, воспитательным  мероприятиям, медицинским – в меньшей степени.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работе с подростками и взрослыми большую роль играют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медицинские средства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психотерапия, в том числе ее суггестивные методы (лечение внушением), меньшую – педагогические.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699" y="471056"/>
            <a:ext cx="8596668" cy="831271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Т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ребования к занятиям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698" y="1136073"/>
            <a:ext cx="8333011" cy="5306291"/>
          </a:xfrm>
        </p:spPr>
        <p:txBody>
          <a:bodyPr>
            <a:noAutofit/>
          </a:bodyPr>
          <a:lstStyle/>
          <a:p>
            <a:pPr lvl="1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регулярность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систематичность и последовательность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индивидуальных особенностей ребенка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опора на сознательность и активность детей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наглядность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прочность полученных навыков правильной речи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 условий тренировки (в логопедическом кабинете, вне его, в жизненных ситуациях)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согласованность с требованиями программы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постоянное присутствие образца правильной речи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документальное оформление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091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823" y="740157"/>
            <a:ext cx="9177182" cy="125000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П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ути стимуляции ребенка на занятии: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0160" y="1990165"/>
            <a:ext cx="8546420" cy="4268395"/>
          </a:xfrm>
        </p:spPr>
        <p:txBody>
          <a:bodyPr anchor="ctr">
            <a:noAutofit/>
          </a:bodyPr>
          <a:lstStyle/>
          <a:p>
            <a:pPr lvl="0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убеждать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увлекать, заинтересовывать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ТСО 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занимательность и доступность материала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добиваться успехов, </a:t>
            </a:r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осознаваемых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ребенком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частая смена обстановки на занятии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приглашение на занятие родителей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442" y="591671"/>
            <a:ext cx="9177182" cy="83534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 «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Щ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адящий режим»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823" y="1990166"/>
            <a:ext cx="9633397" cy="4175108"/>
          </a:xfrm>
        </p:spPr>
        <p:txBody>
          <a:bodyPr anchor="ctr">
            <a:noAutofit/>
          </a:bodyPr>
          <a:lstStyle/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оградить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психику ребенка от отрицательных факторов воздействия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создать спокойную обстановку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допускать фиксации на дефекте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выдерживать чередование нагрузки и отдыха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оградить ребенка от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перегрузок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564" y="609600"/>
            <a:ext cx="5888181" cy="8035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b="1" cap="all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Периоды </a:t>
            </a:r>
            <a:r>
              <a:rPr lang="ru-RU" sz="3300" b="1" cap="all" dirty="0" smtClean="0">
                <a:latin typeface="Georgia" pitchFamily="18" charset="0"/>
              </a:rPr>
              <a:t> </a:t>
            </a:r>
            <a:r>
              <a:rPr lang="ru-RU" sz="3300" b="1" cap="all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работы</a:t>
            </a:r>
            <a:r>
              <a:rPr lang="ru-RU" sz="2800" b="1" dirty="0" smtClean="0">
                <a:latin typeface="Georgia" pitchFamily="18" charset="0"/>
              </a:rPr>
              <a:t/>
            </a:r>
            <a:br>
              <a:rPr lang="ru-RU" sz="2800" b="1" dirty="0" smtClean="0">
                <a:latin typeface="Georgia" pitchFamily="18" charset="0"/>
              </a:rPr>
            </a:br>
            <a:endParaRPr lang="ru-RU" sz="28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072" y="2160589"/>
            <a:ext cx="6234545" cy="266079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Пропедевтический (подготовительный)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Основной этап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(тренировочный)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Заключительный этап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457" y="457200"/>
            <a:ext cx="9386161" cy="7065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Пропедевтический (подготовительный этап): </a:t>
            </a:r>
            <a:endParaRPr lang="ru-RU" sz="3000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5018" y="1773382"/>
            <a:ext cx="90470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мотивации к проведению логопедических занятий, стремления к преодолению имеющихся нарушений, самоконтроля, уверенности в своих силах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ограничение речевого общения и организация щадящего речевого режима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регуляция эмоционального и мышечного состояния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коррекция дыхательных, голосовых расстройств и просодической стороны речи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36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442" y="591671"/>
            <a:ext cx="9177182" cy="821493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Основной этап: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823" y="1371600"/>
            <a:ext cx="9169757" cy="5196625"/>
          </a:xfrm>
        </p:spPr>
        <p:txBody>
          <a:bodyPr anchor="ctr">
            <a:noAutofit/>
          </a:bodyPr>
          <a:lstStyle/>
          <a:p>
            <a:pPr algn="just"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координации слова и ритмизированного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движения;</a:t>
            </a:r>
          </a:p>
          <a:p>
            <a:pPr algn="just"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над плавностью речи в различных её формах и интонационными характеристиками речи: элементарные речевые формы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фонематического восприятия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активизация и расширение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словаря,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также упражнения на развитие грамматической стороны речи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систематические упражнения на развитие внимания, памяти, мышления на отработанном в произношении материале, развитие мелкой моторики руки.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15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765</TotalTime>
  <Words>365</Words>
  <Application>Microsoft Office PowerPoint</Application>
  <PresentationFormat>Произвольный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Структура и специфика проведения индивидуальных коррекционных занятий с заикающимися детьми </vt:lpstr>
      <vt:lpstr>Коррекционная работа направлена на:</vt:lpstr>
      <vt:lpstr>Специфика проведения  коррекционных занятий с заикающимися детьми</vt:lpstr>
      <vt:lpstr>Требования к занятиям</vt:lpstr>
      <vt:lpstr>Пути стимуляции ребенка на занятии:</vt:lpstr>
      <vt:lpstr> «Щадящий режим»</vt:lpstr>
      <vt:lpstr>Периоды  работы </vt:lpstr>
      <vt:lpstr>Слайд 8</vt:lpstr>
      <vt:lpstr>Основной этап:</vt:lpstr>
      <vt:lpstr>Заключительный этап: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Tyrboletik</cp:lastModifiedBy>
  <cp:revision>58</cp:revision>
  <dcterms:created xsi:type="dcterms:W3CDTF">2018-11-28T19:09:30Z</dcterms:created>
  <dcterms:modified xsi:type="dcterms:W3CDTF">2022-02-14T13:03:22Z</dcterms:modified>
</cp:coreProperties>
</file>