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62" r:id="rId3"/>
    <p:sldMasterId id="2147483711" r:id="rId4"/>
  </p:sldMasterIdLst>
  <p:notesMasterIdLst>
    <p:notesMasterId r:id="rId16"/>
  </p:notesMasterIdLst>
  <p:sldIdLst>
    <p:sldId id="269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7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368"/>
              <a:buNone/>
              <a:defRPr sz="1800">
                <a:solidFill>
                  <a:srgbClr val="424242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16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1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368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216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06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11"/>
          <p:cNvSpPr txBox="1">
            <a:spLocks noGrp="1"/>
          </p:cNvSpPr>
          <p:nvPr>
            <p:ph type="dt" idx="10"/>
          </p:nvPr>
        </p:nvSpPr>
        <p:spPr>
          <a:xfrm>
            <a:off x="4738687" y="1516062"/>
            <a:ext cx="2133600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rgbClr val="FEFEF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1"/>
          <p:cNvSpPr txBox="1">
            <a:spLocks noGrp="1"/>
          </p:cNvSpPr>
          <p:nvPr>
            <p:ph type="ftr" idx="11"/>
          </p:nvPr>
        </p:nvSpPr>
        <p:spPr>
          <a:xfrm>
            <a:off x="5303837" y="5719762"/>
            <a:ext cx="28305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1"/>
          <p:cNvSpPr txBox="1">
            <a:spLocks noGrp="1"/>
          </p:cNvSpPr>
          <p:nvPr>
            <p:ph type="sldNum" idx="12"/>
          </p:nvPr>
        </p:nvSpPr>
        <p:spPr>
          <a:xfrm>
            <a:off x="4649787" y="5719762"/>
            <a:ext cx="6429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 sz="1400">
              <a:solidFill>
                <a:srgbClr val="000000"/>
              </a:solidFill>
            </a:endParaRP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"/>
          <p:cNvSpPr txBox="1">
            <a:spLocks noGrp="1"/>
          </p:cNvSpPr>
          <p:nvPr>
            <p:ph type="body" idx="1"/>
          </p:nvPr>
        </p:nvSpPr>
        <p:spPr>
          <a:xfrm>
            <a:off x="1145894" y="856527"/>
            <a:ext cx="3090440" cy="5150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4424" algn="l">
              <a:spcBef>
                <a:spcPts val="480"/>
              </a:spcBef>
              <a:spcAft>
                <a:spcPts val="0"/>
              </a:spcAft>
              <a:buSzPts val="1824"/>
              <a:buChar char="🞇"/>
              <a:defRPr sz="2400"/>
            </a:lvl1pPr>
            <a:lvl2pPr marL="914400" lvl="1" indent="-334772" algn="l">
              <a:spcBef>
                <a:spcPts val="440"/>
              </a:spcBef>
              <a:spcAft>
                <a:spcPts val="0"/>
              </a:spcAft>
              <a:buSzPts val="1672"/>
              <a:buChar char="🞇"/>
              <a:defRPr sz="2200"/>
            </a:lvl2pPr>
            <a:lvl3pPr marL="1371600" lvl="2" indent="-325119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3pPr>
            <a:lvl4pPr marL="1828800" lvl="3" indent="-315467" algn="l">
              <a:spcBef>
                <a:spcPts val="360"/>
              </a:spcBef>
              <a:spcAft>
                <a:spcPts val="0"/>
              </a:spcAft>
              <a:buSzPts val="1368"/>
              <a:buChar char="🞇"/>
              <a:defRPr sz="1800"/>
            </a:lvl4pPr>
            <a:lvl5pPr marL="2286000" lvl="4" indent="-305816" algn="l">
              <a:spcBef>
                <a:spcPts val="320"/>
              </a:spcBef>
              <a:spcAft>
                <a:spcPts val="0"/>
              </a:spcAft>
              <a:buSzPts val="1216"/>
              <a:buChar char="🞇"/>
              <a:defRPr sz="1600"/>
            </a:lvl5pPr>
            <a:lvl6pPr marL="2743200" lvl="5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6pPr>
            <a:lvl7pPr marL="3200400" lvl="6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7pPr>
            <a:lvl8pPr marL="3657600" lvl="7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8pPr>
            <a:lvl9pPr marL="4114800" lvl="8" indent="-325120" algn="l">
              <a:spcBef>
                <a:spcPts val="400"/>
              </a:spcBef>
              <a:spcAft>
                <a:spcPts val="0"/>
              </a:spcAft>
              <a:buSzPts val="1520"/>
              <a:buChar char="🞇"/>
              <a:defRPr sz="2000"/>
            </a:lvl9pPr>
          </a:lstStyle>
          <a:p>
            <a:endParaRPr/>
          </a:p>
        </p:txBody>
      </p:sp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3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10" name="Google Shape;210;p13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EFEF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13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ftr" idx="11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5"/>
          <p:cNvSpPr txBox="1"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4" name="Google Shape;264;p15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32"/>
              <a:buFont typeface="Noto Sans Symbols"/>
              <a:buNone/>
              <a:defRPr sz="32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128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5" name="Google Shape;265;p15"/>
          <p:cNvSpPr txBox="1">
            <a:spLocks noGrp="1"/>
          </p:cNvSpPr>
          <p:nvPr>
            <p:ph type="body" idx="1"/>
          </p:nvPr>
        </p:nvSpPr>
        <p:spPr>
          <a:xfrm>
            <a:off x="4734630" y="4133088"/>
            <a:ext cx="3300573" cy="151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16"/>
              <a:buNone/>
              <a:defRPr sz="1600">
                <a:solidFill>
                  <a:srgbClr val="424242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12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76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684"/>
              <a:buNone/>
              <a:defRPr sz="900"/>
            </a:lvl9pPr>
          </a:lstStyle>
          <a:p>
            <a:endParaRPr/>
          </a:p>
        </p:txBody>
      </p:sp>
      <p:sp>
        <p:nvSpPr>
          <p:cNvPr id="266" name="Google Shape;266;p15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EFEF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5"/>
          <p:cNvSpPr txBox="1">
            <a:spLocks noGrp="1"/>
          </p:cNvSpPr>
          <p:nvPr>
            <p:ph type="ftr" idx="11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15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 sz="1400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0"/>
          <p:cNvGrpSpPr/>
          <p:nvPr/>
        </p:nvGrpSpPr>
        <p:grpSpPr>
          <a:xfrm>
            <a:off x="-645159" y="0"/>
            <a:ext cx="10459343" cy="7117071"/>
            <a:chOff x="-644959" y="0"/>
            <a:chExt cx="10458653" cy="7117071"/>
          </a:xfrm>
        </p:grpSpPr>
        <p:grpSp>
          <p:nvGrpSpPr>
            <p:cNvPr id="104" name="Google Shape;104;p1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" name="Google Shape;105;p10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06" name="Google Shape;106;p10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" name="Google Shape;107;p10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Google Shape;108;p10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09" name="Google Shape;109;p10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Google Shape;110;p10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" name="Google Shape;111;p10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10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13" name="Google Shape;113;p10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14" name="Google Shape;114;p10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" name="Google Shape;115;p10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" name="Google Shape;116;p10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7" name="Google Shape;117;p10"/>
              <p:cNvSpPr txBox="1"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10"/>
              <p:cNvSpPr txBox="1"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10"/>
              <p:cNvSpPr txBox="1"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20" name="Google Shape;120;p10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0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0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0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0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0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0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0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0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0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0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0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0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0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Google Shape;142;p10"/>
          <p:cNvSpPr txBox="1"/>
          <p:nvPr/>
        </p:nvSpPr>
        <p:spPr>
          <a:xfrm>
            <a:off x="4560887" y="-22225"/>
            <a:ext cx="3679825" cy="6272212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0"/>
          <p:cNvSpPr txBox="1"/>
          <p:nvPr/>
        </p:nvSpPr>
        <p:spPr>
          <a:xfrm>
            <a:off x="4649787" y="-22225"/>
            <a:ext cx="3505200" cy="23129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0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0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0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7" name="Google Shape;147;p10"/>
          <p:cNvSpPr txBox="1">
            <a:spLocks noGrp="1"/>
          </p:cNvSpPr>
          <p:nvPr>
            <p:ph type="body" idx="1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8" name="Google Shape;148;p10"/>
          <p:cNvSpPr txBox="1">
            <a:spLocks noGrp="1"/>
          </p:cNvSpPr>
          <p:nvPr>
            <p:ph type="dt" idx="10"/>
          </p:nvPr>
        </p:nvSpPr>
        <p:spPr>
          <a:xfrm>
            <a:off x="4738687" y="1516062"/>
            <a:ext cx="2133600" cy="752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9" name="Google Shape;149;p10"/>
          <p:cNvSpPr txBox="1">
            <a:spLocks noGrp="1"/>
          </p:cNvSpPr>
          <p:nvPr>
            <p:ph type="ftr" idx="11"/>
          </p:nvPr>
        </p:nvSpPr>
        <p:spPr>
          <a:xfrm>
            <a:off x="5303837" y="5719762"/>
            <a:ext cx="28305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10"/>
          <p:cNvSpPr txBox="1">
            <a:spLocks noGrp="1"/>
          </p:cNvSpPr>
          <p:nvPr>
            <p:ph type="sldNum" idx="12"/>
          </p:nvPr>
        </p:nvSpPr>
        <p:spPr>
          <a:xfrm>
            <a:off x="4649787" y="5719762"/>
            <a:ext cx="6429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None/>
              <a:defRPr sz="1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Google Shape;158;p12"/>
          <p:cNvGrpSpPr/>
          <p:nvPr/>
        </p:nvGrpSpPr>
        <p:grpSpPr>
          <a:xfrm>
            <a:off x="-645159" y="0"/>
            <a:ext cx="10459343" cy="7117071"/>
            <a:chOff x="-644959" y="0"/>
            <a:chExt cx="10458653" cy="7117071"/>
          </a:xfrm>
        </p:grpSpPr>
        <p:grpSp>
          <p:nvGrpSpPr>
            <p:cNvPr id="159" name="Google Shape;159;p1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60" name="Google Shape;160;p12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61" name="Google Shape;161;p12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Google Shape;162;p12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p12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4" name="Google Shape;164;p12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65" name="Google Shape;165;p12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6" name="Google Shape;166;p12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7" name="Google Shape;167;p12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168" name="Google Shape;168;p12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69" name="Google Shape;169;p12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0" name="Google Shape;170;p12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71" name="Google Shape;171;p12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72" name="Google Shape;172;p12"/>
              <p:cNvSpPr txBox="1"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Google Shape;173;p12"/>
              <p:cNvSpPr txBox="1"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Google Shape;174;p12"/>
              <p:cNvSpPr txBox="1"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5" name="Google Shape;175;p12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2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2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2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2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2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2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2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2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2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2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2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2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2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2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7" name="Google Shape;197;p12"/>
          <p:cNvSpPr txBox="1"/>
          <p:nvPr/>
        </p:nvSpPr>
        <p:spPr>
          <a:xfrm>
            <a:off x="4560887" y="-22225"/>
            <a:ext cx="3679825" cy="6272212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2"/>
          <p:cNvSpPr txBox="1"/>
          <p:nvPr/>
        </p:nvSpPr>
        <p:spPr>
          <a:xfrm>
            <a:off x="4649787" y="-22225"/>
            <a:ext cx="3505200" cy="623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12"/>
          <p:cNvSpPr txBox="1"/>
          <p:nvPr/>
        </p:nvSpPr>
        <p:spPr>
          <a:xfrm>
            <a:off x="904875" y="601662"/>
            <a:ext cx="3562350" cy="5648325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2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2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02" name="Google Shape;202;p12"/>
          <p:cNvSpPr txBox="1">
            <a:spLocks noGrp="1"/>
          </p:cNvSpPr>
          <p:nvPr>
            <p:ph type="body" idx="1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3" name="Google Shape;203;p12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4" name="Google Shape;204;p12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205" name="Google Shape;205;p12"/>
          <p:cNvSpPr txBox="1">
            <a:spLocks noGrp="1"/>
          </p:cNvSpPr>
          <p:nvPr>
            <p:ph type="ftr" idx="11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61999">
              <a:srgbClr val="92BE3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14"/>
          <p:cNvGrpSpPr/>
          <p:nvPr/>
        </p:nvGrpSpPr>
        <p:grpSpPr>
          <a:xfrm>
            <a:off x="-645159" y="0"/>
            <a:ext cx="10459343" cy="7117071"/>
            <a:chOff x="-644959" y="0"/>
            <a:chExt cx="10458653" cy="7117071"/>
          </a:xfrm>
        </p:grpSpPr>
        <p:grpSp>
          <p:nvGrpSpPr>
            <p:cNvPr id="215" name="Google Shape;215;p1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16" name="Google Shape;216;p1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217" name="Google Shape;217;p14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8" name="Google Shape;218;p14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19" name="Google Shape;219;p14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0" name="Google Shape;220;p14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221" name="Google Shape;221;p14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2" name="Google Shape;222;p14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3" name="Google Shape;223;p14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grpSp>
            <p:nvGrpSpPr>
              <p:cNvPr id="224" name="Google Shape;224;p14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225" name="Google Shape;225;p14"/>
                <p:cNvSpPr txBox="1"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6" name="Google Shape;226;p14"/>
                <p:cNvSpPr txBox="1"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27" name="Google Shape;227;p14"/>
                <p:cNvSpPr txBox="1"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 b="0" i="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28" name="Google Shape;228;p14"/>
              <p:cNvSpPr txBox="1"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14"/>
              <p:cNvSpPr txBox="1"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0" name="Google Shape;230;p14"/>
              <p:cNvSpPr txBox="1"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1" name="Google Shape;231;p1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4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4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4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 cmpd="sng">
              <a:solidFill>
                <a:schemeClr val="lt1">
                  <a:alpha val="19607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4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4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4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549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4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4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4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4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5345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 cmpd="sng">
              <a:solidFill>
                <a:schemeClr val="lt1">
                  <a:alpha val="7450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4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529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4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 cmpd="sng">
              <a:solidFill>
                <a:schemeClr val="lt1">
                  <a:alpha val="11764"/>
                </a:scheme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3" name="Google Shape;253;p14"/>
          <p:cNvSpPr txBox="1"/>
          <p:nvPr/>
        </p:nvSpPr>
        <p:spPr>
          <a:xfrm>
            <a:off x="4560887" y="-22225"/>
            <a:ext cx="3679825" cy="6272212"/>
          </a:xfrm>
          <a:prstGeom prst="rect">
            <a:avLst/>
          </a:prstGeom>
          <a:solidFill>
            <a:srgbClr val="F5F5F5"/>
          </a:solidFill>
          <a:ln w="15875" cap="flat" cmpd="sng">
            <a:solidFill>
              <a:srgbClr val="74A51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4"/>
          <p:cNvSpPr txBox="1"/>
          <p:nvPr/>
        </p:nvSpPr>
        <p:spPr>
          <a:xfrm>
            <a:off x="4649787" y="-22225"/>
            <a:ext cx="3505200" cy="6238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4"/>
          <p:cNvSpPr txBox="1"/>
          <p:nvPr/>
        </p:nvSpPr>
        <p:spPr>
          <a:xfrm>
            <a:off x="904875" y="601662"/>
            <a:ext cx="3562350" cy="56483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1F1F1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4"/>
          <p:cNvSpPr txBox="1"/>
          <p:nvPr/>
        </p:nvSpPr>
        <p:spPr>
          <a:xfrm>
            <a:off x="4651375" y="6088062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14"/>
          <p:cNvSpPr txBox="1">
            <a:spLocks noGrp="1"/>
          </p:cNvSpPr>
          <p:nvPr>
            <p:ph type="title"/>
          </p:nvPr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Century Gothic"/>
              <a:buNone/>
              <a:defRPr sz="4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58" name="Google Shape;258;p14"/>
          <p:cNvSpPr txBox="1">
            <a:spLocks noGrp="1"/>
          </p:cNvSpPr>
          <p:nvPr>
            <p:ph type="body" idx="1"/>
          </p:nvPr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4424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24"/>
              <a:buFont typeface="Noto Sans Symbols"/>
              <a:buChar char="🞇"/>
              <a:defRPr sz="2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4772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672"/>
              <a:buFont typeface="Noto Sans Symbols"/>
              <a:buChar char="🞇"/>
              <a:defRPr sz="22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25119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🞇"/>
              <a:defRPr sz="20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5467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68"/>
              <a:buFont typeface="Noto Sans Symbols"/>
              <a:buChar char="🞇"/>
              <a:defRPr sz="18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5816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16"/>
              <a:buFont typeface="Noto Sans Symbols"/>
              <a:buChar char="🞇"/>
              <a:defRPr sz="16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6164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64"/>
              <a:buFont typeface="Noto Sans Symbols"/>
              <a:buChar char="🞇"/>
              <a:defRPr sz="1400" b="0" i="0" u="none" strike="noStrike" cap="non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59" name="Google Shape;259;p14"/>
          <p:cNvSpPr txBox="1">
            <a:spLocks noGrp="1"/>
          </p:cNvSpPr>
          <p:nvPr>
            <p:ph type="dt" idx="10"/>
          </p:nvPr>
        </p:nvSpPr>
        <p:spPr>
          <a:xfrm>
            <a:off x="5997575" y="22383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0" name="Google Shape;260;p14"/>
          <p:cNvSpPr txBox="1">
            <a:spLocks noGrp="1"/>
          </p:cNvSpPr>
          <p:nvPr>
            <p:ph type="ftr" idx="11"/>
          </p:nvPr>
        </p:nvSpPr>
        <p:spPr>
          <a:xfrm>
            <a:off x="4641850" y="5724525"/>
            <a:ext cx="34925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1" name="Google Shape;261;p14"/>
          <p:cNvSpPr txBox="1">
            <a:spLocks noGrp="1"/>
          </p:cNvSpPr>
          <p:nvPr>
            <p:ph type="sldNum" idx="12"/>
          </p:nvPr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  <a:defRPr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607" y="734518"/>
            <a:ext cx="68954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диагностической работы при заикании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2747" y="3852472"/>
            <a:ext cx="4661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учитель-дефектолог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ГУО «Средняя школа №11»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Акулич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Валентина Владимировна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4"/>
          <p:cNvSpPr txBox="1"/>
          <p:nvPr/>
        </p:nvSpPr>
        <p:spPr>
          <a:xfrm>
            <a:off x="1000125" y="928687"/>
            <a:ext cx="71437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24"/>
          <p:cNvSpPr txBox="1"/>
          <p:nvPr/>
        </p:nvSpPr>
        <p:spPr>
          <a:xfrm>
            <a:off x="357187" y="1139252"/>
            <a:ext cx="7797462" cy="427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4807"/>
              </a:buClr>
              <a:buSzPts val="2800"/>
              <a:buFont typeface="Times New Roman"/>
              <a:buNone/>
            </a:pPr>
            <a:r>
              <a:rPr lang="ru-RU" sz="2800" b="0" i="0" u="none" dirty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обследования заикающегося обобщаются логопедом в виде психолого-педагогического заключения. В заключении необходимо отразить обобщенные данные всех аспектов изучения заикающегося, </a:t>
            </a:r>
            <a:endParaRPr lang="ru-RU" sz="2800" b="0" i="0" u="none" dirty="0" smtClean="0">
              <a:solidFill>
                <a:srgbClr val="98480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4807"/>
              </a:buClr>
              <a:buSzPts val="2800"/>
              <a:buFont typeface="Times New Roman"/>
              <a:buNone/>
            </a:pPr>
            <a:r>
              <a:rPr lang="ru-RU" sz="2800" b="0" i="0" u="none" dirty="0" smtClean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которые </a:t>
            </a:r>
            <a:r>
              <a:rPr lang="ru-RU" sz="2800" b="0" i="0" u="none" dirty="0">
                <a:solidFill>
                  <a:srgbClr val="984807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позволили выявить те или иные отклонения от нормы.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3" name="Google Shape;343;p27" descr="http://www.lpii-ziluks.lv/data/2detki9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41" y="940165"/>
            <a:ext cx="6030966" cy="20728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944380" y="3612630"/>
            <a:ext cx="646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 за внимание!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597" y="659568"/>
            <a:ext cx="77199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Заикание у детей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это форма речевой патологии, основу которой составляет нарушение вербальной коммуникации.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адекватного планирования программы логопедической и лечебной работы с заикающимися детьми необходимо их комплексное обследование с учетом всей симптоматики этого сложного речевого нарушения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omanadvice.ru/sites/default/files/imagecache/width_660/images_zip/32/30_08_17/zaikanie_u_detey_-_prichiny_i_lechenie_luchshimi_metodami/foto1_zaikanie_u_detey_prichi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9562" y="3665095"/>
            <a:ext cx="62865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p17" descr="http://www.028dxb.com/uploads/allimg/111209/7-11120911525141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42217" y="0"/>
            <a:ext cx="3101783" cy="2383436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17"/>
          <p:cNvSpPr txBox="1"/>
          <p:nvPr/>
        </p:nvSpPr>
        <p:spPr>
          <a:xfrm>
            <a:off x="428625" y="785812"/>
            <a:ext cx="8286750" cy="526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800"/>
              <a:buFont typeface="Times New Roman"/>
              <a:buNone/>
            </a:pPr>
            <a:r>
              <a:rPr lang="ru-RU" sz="2800" b="1" i="0" u="none" dirty="0" smtClean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Так как обследование </a:t>
            </a:r>
            <a:r>
              <a:rPr lang="ru-RU" sz="2800" b="1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заикающихся </a:t>
            </a:r>
            <a:endParaRPr lang="ru-RU" sz="2800" b="1" i="0" u="none" dirty="0" smtClean="0">
              <a:solidFill>
                <a:srgbClr val="9537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800"/>
              <a:buFont typeface="Times New Roman"/>
              <a:buNone/>
            </a:pPr>
            <a:r>
              <a:rPr lang="ru-RU" sz="2800" b="1" dirty="0" smtClean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</a:t>
            </a:r>
            <a:r>
              <a:rPr lang="ru-RU" sz="2800" b="1" i="0" u="none" dirty="0" smtClean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олжно быть </a:t>
            </a:r>
            <a:r>
              <a:rPr lang="ru-RU" sz="2800" b="1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комплексным.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9537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8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Оно должно включать психолого-педагогическое и логопедическое изучение заикающегося ребенка, а также анализ результатов медицинского обследования.</a:t>
            </a:r>
            <a:endParaRPr sz="1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b="0" i="0" u="none">
              <a:solidFill>
                <a:srgbClr val="953735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8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Основы методики логопедического обследования заикающихся и способы регистрации его результатов можно представить следующей схемой: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8"/>
          <p:cNvSpPr txBox="1"/>
          <p:nvPr/>
        </p:nvSpPr>
        <p:spPr>
          <a:xfrm>
            <a:off x="396068" y="899410"/>
            <a:ext cx="7643812" cy="4586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800"/>
              <a:buFont typeface="Times New Roman"/>
              <a:buNone/>
            </a:pPr>
            <a:r>
              <a:rPr lang="ru-RU" sz="2800" b="1" i="0" u="none" dirty="0" err="1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I.Анкетные</a:t>
            </a:r>
            <a:r>
              <a:rPr lang="ru-RU" sz="2800" b="1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данные: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953735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1.Фамилия, имя, отчество обследуемого.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2.Дата рождения (год, месяц, число).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3.Домашний адрес, телефон.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4.Где воспитывается или обучается ребенок.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5.Фамилия, имя, отчество родителей, их возраст, профессия, место работы.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6.Состав семьи.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53735"/>
              </a:buClr>
              <a:buSzPts val="2400"/>
              <a:buFont typeface="Times New Roman"/>
              <a:buNone/>
            </a:pPr>
            <a:r>
              <a:rPr lang="ru-RU" sz="2400" b="0" i="0" u="none" dirty="0">
                <a:solidFill>
                  <a:srgbClr val="953735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7.Жалобы, предъявляемые родителями.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9"/>
          <p:cNvSpPr txBox="1"/>
          <p:nvPr/>
        </p:nvSpPr>
        <p:spPr>
          <a:xfrm>
            <a:off x="429562" y="595391"/>
            <a:ext cx="7572375" cy="477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 err="1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II.Сбор</a:t>
            </a: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анамнестических сведений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-RU" sz="2800" b="0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Наследственность.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0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-RU" sz="2800" b="0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Беременность и роды у матери.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-RU" sz="2800" b="0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Период до 1-го года.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 sz="2800" b="0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.Период дошкольного возраста. 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Arial"/>
              <a:buChar char="•"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Речевой анамнез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Arial"/>
              <a:buChar char="•"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Условия воспитания ребенка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Arial"/>
              <a:buChar char="•"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Развитие заикания</a:t>
            </a:r>
            <a:endParaRPr/>
          </a:p>
          <a:p>
            <a:pPr marL="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Arial"/>
              <a:buChar char="•"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Психологический климат в семье, особенности взаимоотношений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0"/>
          <p:cNvSpPr txBox="1"/>
          <p:nvPr/>
        </p:nvSpPr>
        <p:spPr>
          <a:xfrm>
            <a:off x="357187" y="142875"/>
            <a:ext cx="8501062" cy="8310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III. Анализ заключения специалистов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IV. Психолого-педагогическая характеристика заикающегося ребенка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V. Состояние общей моторики и тонких движений пальцев рук, мимической и артикуляционной моторики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0" i="1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1.Статическая координация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0" i="1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Динамическая координация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0" i="1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Одновременность движений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0" i="1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4.Процедура обследования тонких движений пальцев </a:t>
            </a:r>
            <a:r>
              <a:rPr lang="ru-RU" sz="2400" b="0" i="1" u="none" dirty="0" smtClean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рук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0" i="1" u="none" dirty="0" smtClean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5.Процедура </a:t>
            </a:r>
            <a:r>
              <a:rPr lang="ru-RU" sz="2400" b="0" i="1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обследования произвольных мимических </a:t>
            </a:r>
            <a:r>
              <a:rPr lang="ru-RU" sz="2400" b="0" i="1" u="none" dirty="0" smtClean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движений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0" i="1" u="none" dirty="0" smtClean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6.Процедура </a:t>
            </a:r>
            <a:r>
              <a:rPr lang="ru-RU" sz="2400" b="0" i="1" u="none" dirty="0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обследования артикуляционной моторики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1"/>
          <p:cNvSpPr txBox="1"/>
          <p:nvPr/>
        </p:nvSpPr>
        <p:spPr>
          <a:xfrm>
            <a:off x="285750" y="357187"/>
            <a:ext cx="8643937" cy="7078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400"/>
              <a:buFont typeface="Times New Roman"/>
              <a:buNone/>
            </a:pPr>
            <a:r>
              <a:rPr lang="ru-RU" sz="2400" b="1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VI. Обследование речевой функции</a:t>
            </a:r>
            <a:endParaRPr/>
          </a:p>
          <a:p>
            <a:pPr marL="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000"/>
              <a:buFont typeface="Times New Roman"/>
              <a:buAutoNum type="arabicPeriod"/>
            </a:pPr>
            <a:r>
              <a:rPr lang="ru-RU" sz="20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Анатомическое строение органов артикуляции (норма или патология; если патология — указать какая).</a:t>
            </a:r>
            <a:r>
              <a:rPr lang="ru-RU" sz="2000" b="0" i="1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000"/>
              <a:buFont typeface="Times New Roman"/>
              <a:buNone/>
            </a:pPr>
            <a:r>
              <a:rPr lang="ru-RU" sz="20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Характеристика звукопроизношения (искажение, отсутствие, замены, смешение звуков) и фонематического слуха, состояние слоговой структуры слова, анализа и синтеза звукового состава слова.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000"/>
              <a:buFont typeface="Times New Roman"/>
              <a:buNone/>
            </a:pPr>
            <a:r>
              <a:rPr lang="ru-RU" sz="20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Лексический строй речи — количественная и качественная характеристики словаря.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000"/>
              <a:buFont typeface="Times New Roman"/>
              <a:buNone/>
            </a:pPr>
            <a:r>
              <a:rPr lang="ru-RU" sz="20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Грамматическое оформление речи (типы употребляемых предложений, наличие аграмматизмов, их проявления; сформированность связной речи).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000"/>
              <a:buFont typeface="Times New Roman"/>
              <a:buNone/>
            </a:pPr>
            <a:r>
              <a:rPr lang="ru-RU" sz="20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Особенности речевого поведения. Анализируются контактность, речевая активность, включаемость в общение, сдержанность, импульсивность, характер реакции на изменение обстановки (динамичность и своевременность речевых процессов, переключаемость при изменении тематики общения), организованность речи.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2"/>
          <p:cNvSpPr txBox="1"/>
          <p:nvPr/>
        </p:nvSpPr>
        <p:spPr>
          <a:xfrm>
            <a:off x="285750" y="0"/>
            <a:ext cx="8858250" cy="8402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Темп речи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Голос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8. Дыхание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9. Выраженность заикания в различных видах речи: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5201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8F52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10. Тип речевых судорог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F5201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8F520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 Локализация судорог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 Наличие трудных звуков (звукофобия).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 Наличие речевых уловок: (замены слов; перестановки слов; эмболофразии; произвольное ограничение речевого общения).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 Наличие насильственных  движений и их характер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 Факторы, усиливающие заикание: волнение; утомление; беседы с незнакомыми; шум; самоконтроль и пр.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 Факторы, улучшающие речь: шум; самоконтроль; переключение внимания, сочетание речи с движением.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17. Отношение к речевому дефекту: адекватное; неадекватное; сверхценное.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18. Наличие страха речи: избирательно ситуационный; генерализованный и пр.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19. Наличие периодов речи без заикания: регулярность, продолжительность.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20. Влияние эмоционального состояния на проявление заикания.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21. Течение заикания: прогредиентное; регредиентное; стационарное; волнообразное.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22. Сопутствующие заиканию другие дефекты речи.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1800"/>
              <a:buFont typeface="Times New Roman"/>
              <a:buNone/>
            </a:pPr>
            <a:r>
              <a:rPr lang="ru-RU" sz="1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23. Определение степени выраженности речевых судорог: легкая степень; средней степени тяжести; тяжелая степень заикания; речь практически невозможна из-за заикания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3"/>
          <p:cNvSpPr txBox="1"/>
          <p:nvPr/>
        </p:nvSpPr>
        <p:spPr>
          <a:xfrm>
            <a:off x="714375" y="1428750"/>
            <a:ext cx="7786687" cy="4400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VI. Письмо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VII. Чтение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0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Заключение___________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54E43"/>
              </a:buClr>
              <a:buSzPts val="2800"/>
              <a:buFont typeface="Times New Roman"/>
              <a:buNone/>
            </a:pPr>
            <a:r>
              <a:rPr lang="ru-RU" sz="2800" b="1" i="0" u="none">
                <a:solidFill>
                  <a:srgbClr val="554E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Рекомендации_________</a:t>
            </a:r>
            <a:r>
              <a:rPr lang="ru-RU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rgbClr val="554E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Остин">
  <a:themeElements>
    <a:clrScheme name="Остин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Остин">
  <a:themeElements>
    <a:clrScheme name="Остин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Остин">
  <a:themeElements>
    <a:clrScheme name="Остин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603</Words>
  <PresentationFormat>Экран (4:3)</PresentationFormat>
  <Paragraphs>94</Paragraphs>
  <Slides>11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1_Остин</vt:lpstr>
      <vt:lpstr>2_Остин</vt:lpstr>
      <vt:lpstr>3_Остин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диагностической работы при заикании                                                                    Подготовила: учитель-дефектолог                                                       ГУО «Средняя школа №11»                                                                                                                                              Акулич Валентина Владимировна</dc:title>
  <dc:creator>Марина</dc:creator>
  <cp:lastModifiedBy>Admin</cp:lastModifiedBy>
  <cp:revision>9</cp:revision>
  <dcterms:modified xsi:type="dcterms:W3CDTF">2021-12-22T18:33:04Z</dcterms:modified>
</cp:coreProperties>
</file>