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1" r:id="rId6"/>
    <p:sldId id="266" r:id="rId7"/>
    <p:sldId id="260" r:id="rId8"/>
    <p:sldId id="268" r:id="rId9"/>
    <p:sldId id="261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0"/>
    <a:srgbClr val="312D5F"/>
    <a:srgbClr val="FF9825"/>
    <a:srgbClr val="FFCA00"/>
    <a:srgbClr val="FECB00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B6998-A1A9-443C-B2BB-DF72C24612F3}" type="datetimeFigureOut">
              <a:rPr lang="ru-RU" smtClean="0"/>
              <a:t>25.12.2021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4EB3-3073-4A49-8FB6-781F9B6A1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3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4EB3-3073-4A49-8FB6-781F9B6A18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7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5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5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8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4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30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0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6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8"/>
          <a:stretch/>
        </p:blipFill>
        <p:spPr>
          <a:xfrm>
            <a:off x="-1410789" y="0"/>
            <a:ext cx="136027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9066" y="2490696"/>
            <a:ext cx="10387275" cy="18766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8800" b="1" dirty="0">
                <a:ln w="0"/>
                <a:solidFill>
                  <a:srgbClr val="0F1F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br>
              <a:rPr lang="ru-RU" sz="8800" b="1" dirty="0">
                <a:ln w="0"/>
                <a:solidFill>
                  <a:srgbClr val="0F1F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1" dirty="0">
                <a:ln w="0"/>
                <a:solidFill>
                  <a:srgbClr val="0F1F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заиканием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367580" y="5502684"/>
            <a:ext cx="6462911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– дефектолог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учреждения образования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№9 г. Светлогорска»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Лабановская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Н.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882" y="0"/>
            <a:ext cx="10515600" cy="1325563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rgbClr val="0F1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коррекции </a:t>
            </a:r>
            <a:r>
              <a:rPr lang="ru-RU" altLang="ru-RU" dirty="0" smtClean="0">
                <a:solidFill>
                  <a:srgbClr val="0F1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заикания</a:t>
            </a:r>
            <a:endParaRPr lang="ru-RU" dirty="0">
              <a:solidFill>
                <a:srgbClr val="0F1F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0"/>
            <a:ext cx="82296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574300"/>
            <a:ext cx="11251474" cy="604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преодоления заикания зависит от многих условий, в первую очередь от его механизмов, от сроков начала комплексного воздействия и полноты его применения, от возраста.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показывает, что чем моложе возраст, чем активнее и жизнерадостнее общее поведение, чем меньше отделов речевого аппарата задето судорогой и чем слабее судорога, чем меньше психических наслоений, тем благоприятнее прогноз.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Успешнее проходят судороги дыхательные, чем голосовые. Клонические формы исчезают легче, чем тонические, т.к.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кллонические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судороги характерны для возбуждения коры головного мозга. 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благоприятным является возраст 2-4 года (легче создать благоприятные условия и маленький стаж заикания). Наименее благоприятный возраст 10-16 лет, пубертатный период. Нередко исчезнувшее заикание потенциально сохраняется и готово проявиться при возникновении неблагоприятных условий.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Невротическая форма заикания легче поддаётся коррекции, чем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неврозоподобное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т.к. вызывают лишь функциональные сдвиги и не даёт органических изменений ЦНС.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452" y="2376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0F1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solidFill>
                <a:srgbClr val="0F1F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4714407" y="1837466"/>
            <a:ext cx="3168650" cy="503237"/>
          </a:xfrm>
          <a:prstGeom prst="rect">
            <a:avLst/>
          </a:prstGeom>
          <a:ln w="5715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речи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1466610" y="2481219"/>
            <a:ext cx="3311525" cy="431800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устной речи</a:t>
            </a:r>
          </a:p>
        </p:txBody>
      </p:sp>
      <p:sp>
        <p:nvSpPr>
          <p:cNvPr id="31" name="Line 48"/>
          <p:cNvSpPr>
            <a:spLocks noChangeShapeType="1"/>
          </p:cNvSpPr>
          <p:nvPr/>
        </p:nvSpPr>
        <p:spPr bwMode="auto">
          <a:xfrm flipH="1">
            <a:off x="4066708" y="2114960"/>
            <a:ext cx="611981" cy="343150"/>
          </a:xfrm>
          <a:prstGeom prst="line">
            <a:avLst/>
          </a:prstGeom>
          <a:ln w="28575">
            <a:solidFill>
              <a:srgbClr val="FF9825"/>
            </a:solidFill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50"/>
          <p:cNvSpPr>
            <a:spLocks noChangeArrowheads="1"/>
          </p:cNvSpPr>
          <p:nvPr/>
        </p:nvSpPr>
        <p:spPr bwMode="auto">
          <a:xfrm>
            <a:off x="1092458" y="3302082"/>
            <a:ext cx="3097212" cy="679472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фонационного </a:t>
            </a:r>
          </a:p>
          <a:p>
            <a:pPr algn="ctr" eaLnBrk="1" hangingPunct="1"/>
            <a:r>
              <a:rPr lang="ru-RU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высказывания </a:t>
            </a:r>
          </a:p>
        </p:txBody>
      </p:sp>
      <p:sp>
        <p:nvSpPr>
          <p:cNvPr id="33" name="Rectangle 51"/>
          <p:cNvSpPr>
            <a:spLocks noChangeArrowheads="1"/>
          </p:cNvSpPr>
          <p:nvPr/>
        </p:nvSpPr>
        <p:spPr bwMode="auto">
          <a:xfrm>
            <a:off x="4531958" y="3296785"/>
            <a:ext cx="4054681" cy="700893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структурно-семантического</a:t>
            </a:r>
          </a:p>
          <a:p>
            <a:pPr algn="ctr" eaLnBrk="1" hangingPunct="1"/>
            <a:r>
              <a:rPr lang="ru-RU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высказывания</a:t>
            </a:r>
          </a:p>
        </p:txBody>
      </p:sp>
      <p:sp>
        <p:nvSpPr>
          <p:cNvPr id="36" name="Line 54"/>
          <p:cNvSpPr>
            <a:spLocks noChangeShapeType="1"/>
          </p:cNvSpPr>
          <p:nvPr/>
        </p:nvSpPr>
        <p:spPr bwMode="auto">
          <a:xfrm>
            <a:off x="6590062" y="4023712"/>
            <a:ext cx="0" cy="1296988"/>
          </a:xfrm>
          <a:prstGeom prst="line">
            <a:avLst/>
          </a:prstGeom>
          <a:noFill/>
          <a:ln w="28575">
            <a:solidFill>
              <a:srgbClr val="FF98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auto">
          <a:xfrm>
            <a:off x="7093300" y="4478214"/>
            <a:ext cx="1584325" cy="360363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алалия</a:t>
            </a:r>
          </a:p>
        </p:txBody>
      </p:sp>
      <p:sp>
        <p:nvSpPr>
          <p:cNvPr id="38" name="Rectangle 56"/>
          <p:cNvSpPr>
            <a:spLocks noChangeArrowheads="1"/>
          </p:cNvSpPr>
          <p:nvPr/>
        </p:nvSpPr>
        <p:spPr bwMode="auto">
          <a:xfrm>
            <a:off x="7093300" y="5138931"/>
            <a:ext cx="1584325" cy="360363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афазия</a:t>
            </a:r>
          </a:p>
        </p:txBody>
      </p:sp>
      <p:sp>
        <p:nvSpPr>
          <p:cNvPr id="39" name="Line 57"/>
          <p:cNvSpPr>
            <a:spLocks noChangeShapeType="1"/>
          </p:cNvSpPr>
          <p:nvPr/>
        </p:nvSpPr>
        <p:spPr bwMode="auto">
          <a:xfrm>
            <a:off x="6590062" y="5319112"/>
            <a:ext cx="431800" cy="0"/>
          </a:xfrm>
          <a:prstGeom prst="line">
            <a:avLst/>
          </a:prstGeom>
          <a:noFill/>
          <a:ln w="28575">
            <a:solidFill>
              <a:srgbClr val="FF98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58"/>
          <p:cNvSpPr>
            <a:spLocks noChangeShapeType="1"/>
          </p:cNvSpPr>
          <p:nvPr/>
        </p:nvSpPr>
        <p:spPr bwMode="auto">
          <a:xfrm>
            <a:off x="6590062" y="4671412"/>
            <a:ext cx="431800" cy="0"/>
          </a:xfrm>
          <a:prstGeom prst="line">
            <a:avLst/>
          </a:prstGeom>
          <a:noFill/>
          <a:ln w="28575">
            <a:solidFill>
              <a:srgbClr val="FF98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>
            <a:off x="2626845" y="3997678"/>
            <a:ext cx="0" cy="288925"/>
          </a:xfrm>
          <a:prstGeom prst="line">
            <a:avLst/>
          </a:prstGeom>
          <a:ln w="28575">
            <a:solidFill>
              <a:srgbClr val="FF9825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61"/>
          <p:cNvSpPr>
            <a:spLocks noChangeShapeType="1"/>
          </p:cNvSpPr>
          <p:nvPr/>
        </p:nvSpPr>
        <p:spPr bwMode="auto">
          <a:xfrm>
            <a:off x="1056059" y="4302296"/>
            <a:ext cx="3384550" cy="0"/>
          </a:xfrm>
          <a:prstGeom prst="line">
            <a:avLst/>
          </a:prstGeom>
          <a:noFill/>
          <a:ln w="28575">
            <a:solidFill>
              <a:srgbClr val="FF98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62"/>
          <p:cNvSpPr>
            <a:spLocks noChangeArrowheads="1"/>
          </p:cNvSpPr>
          <p:nvPr/>
        </p:nvSpPr>
        <p:spPr bwMode="auto">
          <a:xfrm flipH="1">
            <a:off x="985301" y="4531519"/>
            <a:ext cx="360362" cy="2016125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Дисфония</a:t>
            </a:r>
            <a:r>
              <a:rPr lang="ru-RU" alt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Rectangle 63"/>
          <p:cNvSpPr>
            <a:spLocks noChangeArrowheads="1"/>
          </p:cNvSpPr>
          <p:nvPr/>
        </p:nvSpPr>
        <p:spPr bwMode="auto">
          <a:xfrm>
            <a:off x="1490127" y="4531519"/>
            <a:ext cx="358775" cy="2016125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брадилалия</a:t>
            </a:r>
          </a:p>
        </p:txBody>
      </p:sp>
      <p:sp>
        <p:nvSpPr>
          <p:cNvPr id="45" name="Rectangle 64"/>
          <p:cNvSpPr>
            <a:spLocks noChangeArrowheads="1"/>
          </p:cNvSpPr>
          <p:nvPr/>
        </p:nvSpPr>
        <p:spPr bwMode="auto">
          <a:xfrm>
            <a:off x="2064801" y="4531519"/>
            <a:ext cx="360362" cy="2016125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тахилалия</a:t>
            </a:r>
          </a:p>
        </p:txBody>
      </p:sp>
      <p:sp>
        <p:nvSpPr>
          <p:cNvPr id="46" name="Rectangle 65"/>
          <p:cNvSpPr>
            <a:spLocks noChangeArrowheads="1"/>
          </p:cNvSpPr>
          <p:nvPr/>
        </p:nvSpPr>
        <p:spPr bwMode="auto">
          <a:xfrm>
            <a:off x="2641064" y="4531519"/>
            <a:ext cx="360363" cy="2016125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заикание</a:t>
            </a:r>
          </a:p>
        </p:txBody>
      </p:sp>
      <p:sp>
        <p:nvSpPr>
          <p:cNvPr id="47" name="Rectangle 66"/>
          <p:cNvSpPr>
            <a:spLocks noChangeArrowheads="1"/>
          </p:cNvSpPr>
          <p:nvPr/>
        </p:nvSpPr>
        <p:spPr bwMode="auto">
          <a:xfrm>
            <a:off x="3145889" y="4531519"/>
            <a:ext cx="360363" cy="2016125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дислалия</a:t>
            </a:r>
          </a:p>
        </p:txBody>
      </p:sp>
      <p:sp>
        <p:nvSpPr>
          <p:cNvPr id="48" name="Rectangle 67"/>
          <p:cNvSpPr>
            <a:spLocks noChangeArrowheads="1"/>
          </p:cNvSpPr>
          <p:nvPr/>
        </p:nvSpPr>
        <p:spPr bwMode="auto">
          <a:xfrm>
            <a:off x="3722151" y="4531519"/>
            <a:ext cx="360362" cy="2016125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ринолалия</a:t>
            </a:r>
            <a:endParaRPr lang="ru-RU" alt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68"/>
          <p:cNvSpPr>
            <a:spLocks noChangeArrowheads="1"/>
          </p:cNvSpPr>
          <p:nvPr/>
        </p:nvSpPr>
        <p:spPr bwMode="auto">
          <a:xfrm>
            <a:off x="4225389" y="4531519"/>
            <a:ext cx="360363" cy="2016125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дизартрия</a:t>
            </a:r>
          </a:p>
        </p:txBody>
      </p:sp>
      <p:sp>
        <p:nvSpPr>
          <p:cNvPr id="50" name="Line 69"/>
          <p:cNvSpPr>
            <a:spLocks noChangeShapeType="1"/>
          </p:cNvSpPr>
          <p:nvPr/>
        </p:nvSpPr>
        <p:spPr bwMode="auto">
          <a:xfrm>
            <a:off x="1094045" y="4302296"/>
            <a:ext cx="0" cy="215900"/>
          </a:xfrm>
          <a:prstGeom prst="line">
            <a:avLst/>
          </a:prstGeom>
          <a:noFill/>
          <a:ln w="28575">
            <a:solidFill>
              <a:srgbClr val="FF98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ine 70"/>
          <p:cNvSpPr>
            <a:spLocks noChangeShapeType="1"/>
          </p:cNvSpPr>
          <p:nvPr/>
        </p:nvSpPr>
        <p:spPr bwMode="auto">
          <a:xfrm>
            <a:off x="1670308" y="4302296"/>
            <a:ext cx="0" cy="215900"/>
          </a:xfrm>
          <a:prstGeom prst="line">
            <a:avLst/>
          </a:prstGeom>
          <a:noFill/>
          <a:ln w="28575">
            <a:solidFill>
              <a:srgbClr val="FF98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ine 71"/>
          <p:cNvSpPr>
            <a:spLocks noChangeShapeType="1"/>
          </p:cNvSpPr>
          <p:nvPr/>
        </p:nvSpPr>
        <p:spPr bwMode="auto">
          <a:xfrm>
            <a:off x="2173545" y="4302296"/>
            <a:ext cx="0" cy="215900"/>
          </a:xfrm>
          <a:prstGeom prst="line">
            <a:avLst/>
          </a:prstGeom>
          <a:noFill/>
          <a:ln w="28575">
            <a:solidFill>
              <a:srgbClr val="FF98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Line 72"/>
          <p:cNvSpPr>
            <a:spLocks noChangeShapeType="1"/>
          </p:cNvSpPr>
          <p:nvPr/>
        </p:nvSpPr>
        <p:spPr bwMode="auto">
          <a:xfrm>
            <a:off x="2749808" y="4302296"/>
            <a:ext cx="0" cy="215900"/>
          </a:xfrm>
          <a:prstGeom prst="line">
            <a:avLst/>
          </a:prstGeom>
          <a:noFill/>
          <a:ln w="28575">
            <a:solidFill>
              <a:srgbClr val="FF98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73"/>
          <p:cNvSpPr>
            <a:spLocks noChangeShapeType="1"/>
          </p:cNvSpPr>
          <p:nvPr/>
        </p:nvSpPr>
        <p:spPr bwMode="auto">
          <a:xfrm>
            <a:off x="3254633" y="4302296"/>
            <a:ext cx="0" cy="215900"/>
          </a:xfrm>
          <a:prstGeom prst="line">
            <a:avLst/>
          </a:prstGeom>
          <a:noFill/>
          <a:ln w="28575">
            <a:solidFill>
              <a:srgbClr val="FF98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74"/>
          <p:cNvSpPr>
            <a:spLocks noChangeShapeType="1"/>
          </p:cNvSpPr>
          <p:nvPr/>
        </p:nvSpPr>
        <p:spPr bwMode="auto">
          <a:xfrm>
            <a:off x="3829308" y="4302296"/>
            <a:ext cx="0" cy="215900"/>
          </a:xfrm>
          <a:prstGeom prst="line">
            <a:avLst/>
          </a:prstGeom>
          <a:noFill/>
          <a:ln w="28575">
            <a:solidFill>
              <a:srgbClr val="FF98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75"/>
          <p:cNvSpPr>
            <a:spLocks noChangeShapeType="1"/>
          </p:cNvSpPr>
          <p:nvPr/>
        </p:nvSpPr>
        <p:spPr bwMode="auto">
          <a:xfrm>
            <a:off x="4405570" y="4302296"/>
            <a:ext cx="0" cy="215900"/>
          </a:xfrm>
          <a:prstGeom prst="line">
            <a:avLst/>
          </a:prstGeom>
          <a:noFill/>
          <a:ln w="28575">
            <a:solidFill>
              <a:srgbClr val="FF98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47"/>
          <p:cNvSpPr>
            <a:spLocks noChangeArrowheads="1"/>
          </p:cNvSpPr>
          <p:nvPr/>
        </p:nvSpPr>
        <p:spPr bwMode="auto">
          <a:xfrm>
            <a:off x="7727482" y="2505235"/>
            <a:ext cx="3455988" cy="431800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письменной речи</a:t>
            </a: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7918776" y="2114961"/>
            <a:ext cx="667862" cy="366259"/>
          </a:xfrm>
          <a:prstGeom prst="line">
            <a:avLst/>
          </a:prstGeom>
          <a:ln w="28575">
            <a:solidFill>
              <a:srgbClr val="FF9825"/>
            </a:solidFill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0127" y="438693"/>
            <a:ext cx="9157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F1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</a:t>
            </a:r>
            <a:r>
              <a:rPr lang="ru-RU" sz="2400" b="1" dirty="0">
                <a:solidFill>
                  <a:srgbClr val="0F1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педагогическая  классификация нарушений речи </a:t>
            </a:r>
            <a:endParaRPr lang="ru-RU" sz="2400" b="1" dirty="0" smtClean="0">
              <a:solidFill>
                <a:srgbClr val="0F1F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F1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0F1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err="1">
                <a:solidFill>
                  <a:srgbClr val="0F1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М.Е.Хватцеву</a:t>
            </a:r>
            <a:r>
              <a:rPr lang="ru-RU" sz="2400" b="1" dirty="0">
                <a:solidFill>
                  <a:srgbClr val="0F1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3" name="AutoShape 52"/>
          <p:cNvSpPr>
            <a:spLocks noChangeArrowheads="1"/>
          </p:cNvSpPr>
          <p:nvPr/>
        </p:nvSpPr>
        <p:spPr bwMode="auto">
          <a:xfrm>
            <a:off x="4498177" y="2949994"/>
            <a:ext cx="216230" cy="320757"/>
          </a:xfrm>
          <a:prstGeom prst="downArrow">
            <a:avLst>
              <a:gd name="adj1" fmla="val 50000"/>
              <a:gd name="adj2" fmla="val 41728"/>
            </a:avLst>
          </a:prstGeom>
          <a:ln w="28575">
            <a:solidFill>
              <a:srgbClr val="FF9825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AutoShape 52"/>
          <p:cNvSpPr>
            <a:spLocks noChangeArrowheads="1"/>
          </p:cNvSpPr>
          <p:nvPr/>
        </p:nvSpPr>
        <p:spPr bwMode="auto">
          <a:xfrm>
            <a:off x="1647896" y="2949994"/>
            <a:ext cx="216230" cy="320757"/>
          </a:xfrm>
          <a:prstGeom prst="downArrow">
            <a:avLst>
              <a:gd name="adj1" fmla="val 50000"/>
              <a:gd name="adj2" fmla="val 41728"/>
            </a:avLst>
          </a:prstGeom>
          <a:ln w="28575">
            <a:solidFill>
              <a:srgbClr val="FF9825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436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6000" b="1" dirty="0" smtClean="0">
                <a:solidFill>
                  <a:srgbClr val="0F1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Заикание</a:t>
            </a:r>
            <a:endParaRPr lang="ru-RU" sz="6000" b="1" dirty="0">
              <a:solidFill>
                <a:srgbClr val="0F1F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3655512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заикании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наблюдаются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согласованности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речевых мышц, дыхания  и  голоса,  а  также  плавности  и  ритма  речи.  Для  здорового  человека  7  %  вышеуказанных  видов  прерываний  речи  являются  нормой.  Признаками  заикания  считаются  явные  замедления,  когда  частота  прерывания  речи  составляет  10  %  и  более,  длится  от  секунды  до  половины  минуты.  При  этом  в  органах,  участвующих  в  акте  речи  (языке, губах или гортани) возникают судороги.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Судороги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мышц речевого аппарата различают по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локализации, типу и силе выраженности.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заикании определяется также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 тип течения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2006" y="972865"/>
            <a:ext cx="9487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нарушение темпа, ритма и плавности речи,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обусловленное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судорожным состоянием мышц речевого аппарата.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8229" y="1763448"/>
            <a:ext cx="4135541" cy="18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2115231" y="365125"/>
            <a:ext cx="8229600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dirty="0" smtClean="0">
                <a:solidFill>
                  <a:srgbClr val="0F1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 речевых судорог</a:t>
            </a: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4473938" y="1321498"/>
            <a:ext cx="3311525" cy="431800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</a:t>
            </a: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судороги</a:t>
            </a:r>
            <a:endParaRPr lang="ru-RU" alt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9816" y="2048993"/>
            <a:ext cx="4646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клонические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(характеризуется насильственным многократным ритмичным сокращением мышц речевого аппарата, при этом повторяются отдельные звуки или слоги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7149004" y="3882469"/>
            <a:ext cx="3366596" cy="444621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тяжести проявления</a:t>
            </a: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1162413" y="3895290"/>
            <a:ext cx="3311525" cy="431800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течения заикания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0689" y="2147414"/>
            <a:ext cx="5221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тонические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(насильственное резкое повышение тонуса мышц, захватывающее несколько групп (языка, щёк, губ, рот при этом приоткрыт, проявляется или длительная пауза в речи, или напряжённая и протяжная вокализация )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363040" y="2052802"/>
            <a:ext cx="15408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04703" y="4444976"/>
            <a:ext cx="5587297" cy="238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степень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судорожные запинки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наблюдаются в спонтанной связной речи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 – легкая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судороги в спонтанной и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монологической речи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спонтанной, монологической и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диалогической речи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 – тяжелая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+ в отраженной речи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+ в сопряженной ( во всех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формах речи)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7414" y="4444976"/>
            <a:ext cx="5252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(постоянный),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волнообразный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рецидивирующий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прогрессирующий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тип.</a:t>
            </a:r>
          </a:p>
        </p:txBody>
      </p:sp>
    </p:spTree>
    <p:extLst>
      <p:ext uri="{BB962C8B-B14F-4D97-AF65-F5344CB8AC3E}">
        <p14:creationId xmlns:p14="http://schemas.microsoft.com/office/powerpoint/2010/main" val="42562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90411" y="2003549"/>
            <a:ext cx="40015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Артикуляторные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Лицевые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(изолированная судорога мягкого неба, сложная судорога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лобные,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круговые век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ушные, ротовые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(судорога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кончика языка, судорожный подъем корня, подъязычная судорога)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Губные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смыкательная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верхнегубная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ижнегубная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угловая судорога рта, судорожное раскрытие ротовой полости)</a:t>
            </a:r>
            <a:endParaRPr lang="ru-RU" sz="2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70" y="2003549"/>
            <a:ext cx="420382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</a:t>
            </a:r>
          </a:p>
          <a:p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Инспираторная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(резкий вдох, внезапная пауза, нарушается фонация и артикуляция, напряжение в груди) </a:t>
            </a: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Экспираторная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незапный резкий выдох, сильные сокращения брюшного пресса, ощущение сжатия грудной клетки)</a:t>
            </a:r>
            <a:endParaRPr lang="ru-RU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(судорога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вдоха переходит в судорогу выдоха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начать говорить и трудно дышать в процессе речи)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4385808" y="804253"/>
            <a:ext cx="3960312" cy="802478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локализации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76358" y="2003549"/>
            <a:ext cx="41792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Голосовые</a:t>
            </a:r>
          </a:p>
          <a:p>
            <a:r>
              <a:rPr lang="ru-RU" sz="20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Смыкательная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(внезапно прекращается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голосоподача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резко смыкаются голосовые складки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напряжение в области гортани)</a:t>
            </a:r>
            <a:endParaRPr lang="ru-RU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овышается тонус голосовых складок на гласных, продолжительная вокализация, меняется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тембр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высота)</a:t>
            </a:r>
            <a:endParaRPr lang="ru-RU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Дрожащий 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спазм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попытке произнести гласный возникает дрожащий прерывистый звук с ритмическим отбрасываем головы)</a:t>
            </a:r>
            <a:endParaRPr lang="ru-RU" sz="2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type="title"/>
          </p:nvPr>
        </p:nvSpPr>
        <p:spPr>
          <a:xfrm>
            <a:off x="1746856" y="347663"/>
            <a:ext cx="8229600" cy="417512"/>
          </a:xfrm>
        </p:spPr>
        <p:txBody>
          <a:bodyPr>
            <a:noAutofit/>
          </a:bodyPr>
          <a:lstStyle/>
          <a:p>
            <a:pPr algn="ctr"/>
            <a:r>
              <a:rPr lang="ru-RU" altLang="ru-RU" dirty="0">
                <a:solidFill>
                  <a:srgbClr val="312D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</a:t>
            </a:r>
            <a:r>
              <a:rPr lang="ru-RU" altLang="ru-RU" dirty="0" smtClean="0">
                <a:solidFill>
                  <a:srgbClr val="312D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заикания</a:t>
            </a:r>
          </a:p>
        </p:txBody>
      </p:sp>
      <p:sp>
        <p:nvSpPr>
          <p:cNvPr id="5" name="Rectangle 6"/>
          <p:cNvSpPr>
            <a:spLocks noGrp="1"/>
          </p:cNvSpPr>
          <p:nvPr>
            <p:ph sz="half" idx="1"/>
          </p:nvPr>
        </p:nvSpPr>
        <p:spPr>
          <a:xfrm>
            <a:off x="340755" y="1992500"/>
            <a:ext cx="5320457" cy="5832475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00000"/>
              </a:lnSpc>
              <a:buNone/>
            </a:pP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Возникает в условиях острой или хронической психической </a:t>
            </a:r>
            <a:r>
              <a:rPr lang="ru-RU" alt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травматизации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возрасте 2-6 лет и  характеризуется волнообразностью течения. </a:t>
            </a:r>
          </a:p>
          <a:p>
            <a:pPr marL="0" indent="0" algn="just" eaLnBrk="1" hangingPunct="1">
              <a:lnSpc>
                <a:spcPct val="100000"/>
              </a:lnSpc>
              <a:buNone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до появления заикания, вслед за перенесенной ребенком острой психической травмой, некоторое время наблюдается </a:t>
            </a:r>
            <a:r>
              <a:rPr lang="ru-RU" alt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мутизм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00000"/>
              </a:lnSpc>
              <a:buNone/>
            </a:pP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Ранее речевое и двигательное развитие у таких детей соответствует возрасту.  Речевые судорожные проявления бывают разными: чаще отмечаются клонические артикуляционные судороги, усиливающиеся при эмоциональном напряжении, а также тонико-клонические судороги в начале речи.</a:t>
            </a:r>
          </a:p>
          <a:p>
            <a:pPr marL="0" indent="0" algn="just" eaLnBrk="1" hangingPunct="1">
              <a:lnSpc>
                <a:spcPct val="100000"/>
              </a:lnSpc>
              <a:buNone/>
            </a:pP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Помимо заикания у детей обнаруживаются те или иные невротические проявления: капризность, страхи, колебания настроения, впечатлительность, тревожность. 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6494246" y="1992500"/>
            <a:ext cx="5101196" cy="568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на фоне явлений органической церебральной недостаточности анте-, пери- или постнатального генеза. </a:t>
            </a:r>
          </a:p>
          <a:p>
            <a:pPr marL="0" indent="0" algn="just">
              <a:buNone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ее обнаруживаются в виде выраженности </a:t>
            </a:r>
            <a:r>
              <a:rPr lang="ru-RU" alt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церебрастенического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синдромом. Он проявляется в виде утомляемости, истощаемости, повышенной раздражительности, двигательной расторможенности.</a:t>
            </a:r>
          </a:p>
          <a:p>
            <a:pPr marL="0" indent="0" algn="just">
              <a:buNone/>
            </a:pP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Характеризуется трудностями поведения и явлениями двигательной расторможенности. </a:t>
            </a:r>
          </a:p>
          <a:p>
            <a:pPr marL="0" indent="0" algn="just">
              <a:buNone/>
            </a:pP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Заикание возникает в возрасте 3-4 года на фоне наиболее интенсивного развития фразовой речи и утяжеляется постепенно, судорожные проявления имеют тенденцию к утяжелению. </a:t>
            </a:r>
          </a:p>
          <a:p>
            <a:pPr marL="0" indent="0" algn="just">
              <a:buNone/>
            </a:pP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Наблюдаются патологические движения, </a:t>
            </a:r>
            <a:r>
              <a:rPr lang="ru-RU" alt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синкинезии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многообразие сопутствующих речи движений. </a:t>
            </a: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1173789" y="1563478"/>
            <a:ext cx="3452683" cy="429193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Невротическое </a:t>
            </a: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заикание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7312462" y="1563478"/>
            <a:ext cx="3452683" cy="429193"/>
          </a:xfrm>
          <a:prstGeom prst="rect">
            <a:avLst/>
          </a:prstGeom>
          <a:ln w="38100">
            <a:solidFill>
              <a:srgbClr val="0F1F4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Неврозоподобное</a:t>
            </a: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заикание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1920" y="4884800"/>
            <a:ext cx="2990080" cy="2169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355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F1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Сопутствующие проявления заикания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05477" y="4902079"/>
            <a:ext cx="74249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патологическая личностная реакция на речевой дефект в виде боязни речевого общения.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" y="1655162"/>
            <a:ext cx="4112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речевого дыхания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05478" y="1777834"/>
            <a:ext cx="777766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неречевое дыхание – поверхностное, с неустойчивым ритмом, нарушается при эмоциональном напряжении, речевое дыхание – недостаточное по объёму, говорят на вдохе.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" y="2685439"/>
            <a:ext cx="4447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Сопутствующие речи движения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225" y="2787316"/>
            <a:ext cx="767315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>
                <a:latin typeface="Arial" panose="020B0604020202020204" pitchFamily="34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могут быть разнообразными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насильственные движения,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раздувание крыльев носа, зажмуривание глаз, движение руками, телом и т.д.(ритуалы).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62179" y="3354964"/>
            <a:ext cx="2323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уловки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05477" y="3411215"/>
            <a:ext cx="767315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однообразные,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 повторяющиеся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высказывания  лексемы типа: «да; вот; это самое; ну;».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5398" y="4112308"/>
            <a:ext cx="3157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Вегетативные реакции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05477" y="4199098"/>
            <a:ext cx="777766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покраснение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учащённое сердцебиение, усиленное потоотделение и т.д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57752" y="4884800"/>
            <a:ext cx="1652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Логофобии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0309" y="4448932"/>
            <a:ext cx="334694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(чаще у подростков и взрослых)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5398" y="5169845"/>
            <a:ext cx="3327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(чаще в подростковом возрасте)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0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137" y="-859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5300" dirty="0">
                <a:solidFill>
                  <a:srgbClr val="0F1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altLang="ru-RU" sz="5300" dirty="0" smtClean="0">
                <a:solidFill>
                  <a:srgbClr val="0F1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заикания</a:t>
            </a:r>
            <a:endParaRPr lang="ru-RU" sz="4900" dirty="0">
              <a:solidFill>
                <a:srgbClr val="0F1F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685108" y="1664563"/>
            <a:ext cx="8229600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79167" y="1709332"/>
            <a:ext cx="11607540" cy="56880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Распространённость заикания по признаку пола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 мужчин – 63,1%, у женщин – 26,9%., у мальчиков и девочек в соотношении 1:3.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возникновения заикания: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 года – 39,1%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 лет – 35,9%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7 лет – 12,2%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установлен срок – 12,8%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заикание поражает людей с довольно высоким уровнем интеллекта. 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Наиболее часто заикание возникает в возрасте от 2 до 4 лет, в период наиболее интенсивного развития речевой функциональной системы и формирования личности ребенка. Затем склонность к заиканию понижается, и в течение последующих 10 лет (4-14) случаев заикания примерно столько же, сколько и от 1 года до 3 лет. В период  поступлении в школу число заикающихся возрастает вследствие рецидивов. Усиление заикания обусловлено сменой ведущей деятельности (вместо игровой - учебная), повышением требований к ребенку, к его речевым умениям. Обострение заикания возможно в период полового созревания.  Следующий период обострения в 21-25 лет.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endParaRPr lang="ru-RU" altLang="ru-RU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6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2084294" y="331788"/>
            <a:ext cx="8229600" cy="3603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800" dirty="0" smtClean="0">
                <a:solidFill>
                  <a:srgbClr val="312D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признаки заикания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16859" y="1566209"/>
            <a:ext cx="11645153" cy="590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ребенок вдруг внезапно замолкает, отказывается говорить (это может длиться от двух часов до суток, после чего ребенок вновь начинает говорить, но уже заикаясь) - если успеть обратиться к специалисту до момента возникновения заикания, его можно предотвратить;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употребление перед отдельными словами лишних звуков (а, и);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повторение первых слогов или целых слов в начале фразы;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вынужденные остановки в середине слова, фразы;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затруднения перед началом речи.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81928" y="3817919"/>
            <a:ext cx="4180084" cy="25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1881</TotalTime>
  <Words>604</Words>
  <Application>Microsoft Office PowerPoint</Application>
  <PresentationFormat>Широкоэкранный</PresentationFormat>
  <Paragraphs>109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Особенности  детей с заиканием</vt:lpstr>
      <vt:lpstr>Презентация PowerPoint</vt:lpstr>
      <vt:lpstr>Заикание</vt:lpstr>
      <vt:lpstr>Презентация PowerPoint</vt:lpstr>
      <vt:lpstr>Презентация PowerPoint</vt:lpstr>
      <vt:lpstr>Клинические формы заикания</vt:lpstr>
      <vt:lpstr>Сопутствующие проявления заикания</vt:lpstr>
      <vt:lpstr>Статистика заикания</vt:lpstr>
      <vt:lpstr>Первые признаки заикания</vt:lpstr>
      <vt:lpstr>Прогноз коррекции заикания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375297095490</cp:lastModifiedBy>
  <cp:revision>44</cp:revision>
  <dcterms:created xsi:type="dcterms:W3CDTF">2014-11-21T11:00:06Z</dcterms:created>
  <dcterms:modified xsi:type="dcterms:W3CDTF">2021-12-26T21:08:59Z</dcterms:modified>
</cp:coreProperties>
</file>