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5" r:id="rId3"/>
    <p:sldId id="257" r:id="rId4"/>
    <p:sldId id="261" r:id="rId5"/>
    <p:sldId id="274" r:id="rId6"/>
    <p:sldId id="271" r:id="rId7"/>
    <p:sldId id="272" r:id="rId8"/>
    <p:sldId id="263" r:id="rId9"/>
    <p:sldId id="258" r:id="rId10"/>
    <p:sldId id="259" r:id="rId11"/>
    <p:sldId id="260" r:id="rId12"/>
    <p:sldId id="264" r:id="rId13"/>
    <p:sldId id="265" r:id="rId14"/>
    <p:sldId id="276" r:id="rId15"/>
  </p:sldIdLst>
  <p:sldSz cx="12192000" cy="6858000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54879E6-F278-404F-AB66-176B60C67A33}">
          <p14:sldIdLst>
            <p14:sldId id="256"/>
            <p14:sldId id="275"/>
            <p14:sldId id="257"/>
            <p14:sldId id="261"/>
            <p14:sldId id="274"/>
          </p14:sldIdLst>
        </p14:section>
        <p14:section name="Раздел без заголовка" id="{0D5E7A48-8626-4DB7-AC41-62B49644ABAE}">
          <p14:sldIdLst>
            <p14:sldId id="271"/>
            <p14:sldId id="272"/>
            <p14:sldId id="263"/>
            <p14:sldId id="258"/>
            <p14:sldId id="259"/>
            <p14:sldId id="260"/>
            <p14:sldId id="264"/>
            <p14:sldId id="265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1BC2-CAC5-4C71-BD7B-30636541E11D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945B-1CC5-4C0B-9BBF-53B9719318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229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1BC2-CAC5-4C71-BD7B-30636541E11D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945B-1CC5-4C0B-9BBF-53B9719318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350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1BC2-CAC5-4C71-BD7B-30636541E11D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945B-1CC5-4C0B-9BBF-53B9719318C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3813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1BC2-CAC5-4C71-BD7B-30636541E11D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945B-1CC5-4C0B-9BBF-53B9719318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400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1BC2-CAC5-4C71-BD7B-30636541E11D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945B-1CC5-4C0B-9BBF-53B9719318C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6399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1BC2-CAC5-4C71-BD7B-30636541E11D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945B-1CC5-4C0B-9BBF-53B9719318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914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1BC2-CAC5-4C71-BD7B-30636541E11D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945B-1CC5-4C0B-9BBF-53B9719318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395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1BC2-CAC5-4C71-BD7B-30636541E11D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945B-1CC5-4C0B-9BBF-53B9719318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134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1BC2-CAC5-4C71-BD7B-30636541E11D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945B-1CC5-4C0B-9BBF-53B9719318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92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1BC2-CAC5-4C71-BD7B-30636541E11D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945B-1CC5-4C0B-9BBF-53B9719318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375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1BC2-CAC5-4C71-BD7B-30636541E11D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945B-1CC5-4C0B-9BBF-53B9719318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718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1BC2-CAC5-4C71-BD7B-30636541E11D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945B-1CC5-4C0B-9BBF-53B9719318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212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1BC2-CAC5-4C71-BD7B-30636541E11D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945B-1CC5-4C0B-9BBF-53B9719318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172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1BC2-CAC5-4C71-BD7B-30636541E11D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945B-1CC5-4C0B-9BBF-53B9719318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803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1BC2-CAC5-4C71-BD7B-30636541E11D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945B-1CC5-4C0B-9BBF-53B9719318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297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1BC2-CAC5-4C71-BD7B-30636541E11D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945B-1CC5-4C0B-9BBF-53B9719318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350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31BC2-CAC5-4C71-BD7B-30636541E11D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F20945B-1CC5-4C0B-9BBF-53B9719318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571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0790" y="404446"/>
            <a:ext cx="7766936" cy="2637693"/>
          </a:xfrm>
        </p:spPr>
        <p:txBody>
          <a:bodyPr/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оказания </a:t>
            </a:r>
            <a:br>
              <a:rPr lang="ru-RU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коррекционно-педагогической помощи по устранению заикания</a:t>
            </a:r>
            <a:br>
              <a:rPr lang="ru-RU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обучающихся в условиях пункта коррекционно-педагогической помощи</a:t>
            </a:r>
            <a:endParaRPr lang="ru-RU" sz="3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18583" y="4420109"/>
            <a:ext cx="3277649" cy="1945521"/>
          </a:xfrm>
          <a:noFill/>
        </p:spPr>
        <p:txBody>
          <a:bodyPr>
            <a:normAutofit/>
          </a:bodyPr>
          <a:lstStyle/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Учитель-дефектолог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ГУО «Средняя школа №9 г. Светлогорска»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Е.В. Петуховская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Почему ребенок начинает заикаться – 13 причин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85" y="3217986"/>
            <a:ext cx="4810646" cy="34465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943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4445" y="351693"/>
            <a:ext cx="11218985" cy="1565032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ru-RU" sz="4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Этапность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логопедической работы с 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заикающимися</a:t>
            </a:r>
            <a:b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4446" y="1916724"/>
            <a:ext cx="11218985" cy="4941276"/>
          </a:xfrm>
        </p:spPr>
        <p:txBody>
          <a:bodyPr>
            <a:noAutofit/>
          </a:bodyPr>
          <a:lstStyle/>
          <a:p>
            <a:pPr algn="l">
              <a:buClrTx/>
            </a:pPr>
            <a:r>
              <a:rPr lang="ru-RU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</a:t>
            </a:r>
            <a:r>
              <a:rPr lang="ru-RU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 </a:t>
            </a:r>
            <a:r>
              <a:rPr lang="ru-RU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самостоятельной </a:t>
            </a:r>
            <a:r>
              <a:rPr lang="ru-RU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речи:</a:t>
            </a:r>
            <a:endParaRPr lang="ru-RU" sz="3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ClrTx/>
              <a:buFont typeface="+mj-lt"/>
              <a:buAutoNum type="arabicPeriod"/>
            </a:pP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сопряженная 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речь</a:t>
            </a:r>
          </a:p>
          <a:p>
            <a:pPr marL="457200" indent="-457200" algn="l">
              <a:buClrTx/>
              <a:buFont typeface="+mj-lt"/>
              <a:buAutoNum type="arabicPeriod"/>
            </a:pP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траженная речь</a:t>
            </a:r>
          </a:p>
          <a:p>
            <a:pPr marL="457200" indent="-457200" algn="l">
              <a:buClrTx/>
              <a:buFont typeface="+mj-lt"/>
              <a:buAutoNum type="arabicPeriod"/>
            </a:pP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опросно-ответная форма речи</a:t>
            </a:r>
          </a:p>
          <a:p>
            <a:pPr marL="457200" indent="-457200" algn="l">
              <a:buClrTx/>
              <a:buFont typeface="+mj-lt"/>
              <a:buAutoNum type="arabicPeriod"/>
            </a:pP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пересказ</a:t>
            </a:r>
            <a:endParaRPr lang="ru-RU" sz="3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ClrTx/>
              <a:buFont typeface="+mj-lt"/>
              <a:buAutoNum type="arabicPeriod"/>
            </a:pP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ассказ </a:t>
            </a:r>
          </a:p>
          <a:p>
            <a:pPr marL="457200" indent="-457200" algn="l">
              <a:buClrTx/>
              <a:buFont typeface="+mj-lt"/>
              <a:buAutoNum type="arabicPeriod"/>
            </a:pP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понтанная речь</a:t>
            </a:r>
            <a:endParaRPr lang="ru-RU" sz="3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17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2190" y="347134"/>
            <a:ext cx="7766936" cy="969602"/>
          </a:xfrm>
        </p:spPr>
        <p:txBody>
          <a:bodyPr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ЛОГОПЕДИЧЕСКОГО ЗАНЯТИЯ С ЗАИКАЮЩИМИСЯ</a:t>
            </a:r>
            <a:endParaRPr lang="ru-RU" sz="3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1390593" y="1316736"/>
            <a:ext cx="9548445" cy="1459523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Логопедическое занятие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0582" y="2402499"/>
            <a:ext cx="2977561" cy="1089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Подготовительная часть занятия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07178" y="2776259"/>
            <a:ext cx="274787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часть занятия</a:t>
            </a:r>
            <a:endParaRPr lang="ru-RU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345169" y="2435808"/>
            <a:ext cx="260570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Заключительная часть занятия</a:t>
            </a:r>
            <a:endParaRPr lang="ru-RU" sz="2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3531" y="3558987"/>
            <a:ext cx="3861813" cy="30646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рганизация детского коллектива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еседы психотерапевтического характера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ечевые зарядки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овторение пройденного ранее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одготовка ребенка к активной работе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573408" y="3924157"/>
            <a:ext cx="3182814" cy="2670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Новый вид упражнений или новые условия, в которых они проводятся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8900160" y="3588392"/>
            <a:ext cx="3291840" cy="3005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акрепление материала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итога занятия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оветы и задания на дом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11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55330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Важным требованием к логопедическим занятиям является учет основных дидактических принципов: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565035"/>
            <a:ext cx="10611989" cy="3880773"/>
          </a:xfrm>
        </p:spPr>
        <p:txBody>
          <a:bodyPr>
            <a:noAutofit/>
          </a:bodyPr>
          <a:lstStyle/>
          <a:p>
            <a:pPr>
              <a:buClrTx/>
              <a:buFont typeface="Wingdings" panose="05000000000000000000" pitchFamily="2" charset="2"/>
              <a:buChar char="q"/>
            </a:pPr>
            <a:r>
              <a:rPr lang="ru-RU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ыть регулярными, систематическими и последовательными;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ru-RU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роводиться в зависимости от индивидуальных особенностей каждого ребенка;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ru-RU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пираться на сознательность и активность детей;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ru-RU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ыть оборудованными необходимыми </a:t>
            </a:r>
            <a:r>
              <a:rPr lang="ru-RU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пособиями, наглядными </a:t>
            </a:r>
            <a:r>
              <a:rPr lang="ru-RU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техническими средствами обучения;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ru-RU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одействовать прочности воспитываемых навыков правильной речи и поведения.</a:t>
            </a:r>
            <a:endParaRPr lang="ru-RU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85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9996" y="484712"/>
            <a:ext cx="8596668" cy="990600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Консультативно-методическая работа с родителями и педагогами заикающегося ребенка</a:t>
            </a:r>
            <a:endParaRPr lang="ru-RU" sz="27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439614" y="1475312"/>
            <a:ext cx="10832123" cy="49079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обеспечение благоприятных условий для медико-педагогического воздействия на заикающегося ребенка, создание правильного отношения к нему дома, в школе, в коллективе сверстников. В общении со взрослыми, организация необходимой самостоятельной работы ребенка, добросовестное и обязательное выполнение заданий и указаний учителя-дефектолога. 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72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6273" y="328246"/>
            <a:ext cx="10541652" cy="1320800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 заикания у детей</a:t>
            </a:r>
            <a:endParaRPr lang="ru-RU" sz="3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846" y="1298943"/>
            <a:ext cx="11711354" cy="5435965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002060"/>
              </a:buClr>
              <a:buFont typeface="+mj-lt"/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Плавная спокойная речь взрослых;</a:t>
            </a:r>
          </a:p>
          <a:p>
            <a:pPr marL="457200" indent="-457200">
              <a:buClr>
                <a:srgbClr val="002060"/>
              </a:buClr>
              <a:buFont typeface="+mj-lt"/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Предупреждать торопливую речь детей;</a:t>
            </a:r>
          </a:p>
          <a:p>
            <a:pPr marL="457200" indent="-457200">
              <a:buClr>
                <a:srgbClr val="002060"/>
              </a:buClr>
              <a:buFont typeface="+mj-lt"/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следует ограждать малыша от контактов с заикающимися;</a:t>
            </a:r>
          </a:p>
          <a:p>
            <a:pPr marL="457200" indent="-457200">
              <a:buClr>
                <a:srgbClr val="002060"/>
              </a:buClr>
              <a:buFont typeface="+mj-lt"/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Избегать перегрузок сложным речевым материалом;</a:t>
            </a:r>
          </a:p>
          <a:p>
            <a:pPr marL="457200" indent="-457200">
              <a:buClr>
                <a:srgbClr val="002060"/>
              </a:buClr>
              <a:buFont typeface="+mj-lt"/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здорового состояния нервной системы;</a:t>
            </a:r>
          </a:p>
          <a:p>
            <a:pPr marL="457200" indent="-457200">
              <a:buClr>
                <a:srgbClr val="002060"/>
              </a:buClr>
              <a:buFont typeface="+mj-lt"/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и укрепление речевого аппарата, правильное развитие произносительной стороны речи, развитие лексико-грамматической стороны речи;</a:t>
            </a:r>
          </a:p>
          <a:p>
            <a:pPr marL="457200" indent="-457200">
              <a:buClr>
                <a:srgbClr val="002060"/>
              </a:buClr>
              <a:buFont typeface="+mj-lt"/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перегружать малышей избыточными впечатлениями, которые вызывают у них эмоциональное перенапряжение;</a:t>
            </a:r>
          </a:p>
          <a:p>
            <a:pPr marL="457200" indent="-457200">
              <a:buClr>
                <a:srgbClr val="002060"/>
              </a:buClr>
              <a:buFont typeface="+mj-lt"/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Положительный эмоциональный фон общения взрослого с ребенком;</a:t>
            </a:r>
          </a:p>
          <a:p>
            <a:pPr marL="457200" indent="-457200">
              <a:buClr>
                <a:srgbClr val="002060"/>
              </a:buClr>
              <a:buFont typeface="+mj-lt"/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Особое внимание уделять леворуким детям.</a:t>
            </a:r>
          </a:p>
          <a:p>
            <a:pPr marL="0" indent="0">
              <a:buNone/>
            </a:pP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Заикание у детей - причины, симптомы, диагностика и лечение детского  заикания (логоневроза) в Москве в детской клинике «СМ-Доктор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394" y="988646"/>
            <a:ext cx="3071444" cy="2021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57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625444" y="628487"/>
            <a:ext cx="7269357" cy="901374"/>
          </a:xfrm>
        </p:spPr>
        <p:txBody>
          <a:bodyPr/>
          <a:lstStyle/>
          <a:p>
            <a:pPr algn="ctr"/>
            <a:r>
              <a:rPr lang="ru-RU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метод преодоления заикания</a:t>
            </a:r>
            <a:endParaRPr lang="ru-RU" sz="3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62708" y="1659326"/>
            <a:ext cx="11394830" cy="4600797"/>
          </a:xfrm>
        </p:spPr>
        <p:txBody>
          <a:bodyPr>
            <a:normAutofit/>
          </a:bodyPr>
          <a:lstStyle/>
          <a:p>
            <a:pPr algn="l"/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коррекционной работы:</a:t>
            </a:r>
          </a:p>
          <a:p>
            <a:pPr algn="l"/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Формирование навыка плавной речи (решается с помощью ряда логопедических технологий).</a:t>
            </a:r>
          </a:p>
          <a:p>
            <a:pPr algn="l"/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Воздействие на личность заикающегося (осуществляется с помощью психотерапии, психологических тренингов, функциональных тренировок, логопедических занятий).</a:t>
            </a:r>
          </a:p>
          <a:p>
            <a:pPr algn="l"/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Профилактика рецидивов и </a:t>
            </a:r>
            <a:r>
              <a:rPr lang="ru-RU" sz="3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хронификации</a:t>
            </a: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заикания (поддерживающие сессии).</a:t>
            </a:r>
            <a:endParaRPr lang="ru-RU" sz="3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51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03362" y="198093"/>
            <a:ext cx="7766936" cy="1008697"/>
          </a:xfrm>
        </p:spPr>
        <p:txBody>
          <a:bodyPr/>
          <a:lstStyle/>
          <a:p>
            <a:pPr algn="ctr"/>
            <a:r>
              <a:rPr lang="ru-RU" sz="3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Лечебно-педагогический комплекс по преодолению заикания</a:t>
            </a:r>
            <a:endParaRPr lang="ru-RU" sz="3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756138" y="1269868"/>
            <a:ext cx="4929041" cy="24318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ЛЕЧЕБНО-ОЗДОРОВИТЕЛЬНЫЕ МЕРОПРИЯТИЯ</a:t>
            </a:r>
          </a:p>
        </p:txBody>
      </p:sp>
      <p:sp>
        <p:nvSpPr>
          <p:cNvPr id="5" name="Овал 4"/>
          <p:cNvSpPr/>
          <p:nvPr/>
        </p:nvSpPr>
        <p:spPr>
          <a:xfrm>
            <a:off x="5328139" y="1332356"/>
            <a:ext cx="5275384" cy="2385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КОРРЕКЦИОННО-ПЕДАГОГИЧЕСКОЕ ВОЗДЕЙСТВИЕ</a:t>
            </a: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756138" y="4411954"/>
            <a:ext cx="11503855" cy="210520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sz="2000" dirty="0" smtClean="0"/>
              <a:t>	</a:t>
            </a:r>
            <a:r>
              <a:rPr lang="ru-RU" sz="4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Мед. препараты				Логопедические занятия</a:t>
            </a:r>
          </a:p>
          <a:p>
            <a:pPr algn="l"/>
            <a:r>
              <a:rPr lang="ru-RU" sz="4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Леч</a:t>
            </a:r>
            <a:r>
              <a:rPr lang="ru-RU" sz="4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процедуры				</a:t>
            </a:r>
            <a:r>
              <a:rPr lang="ru-RU" sz="4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Логоритмика</a:t>
            </a:r>
            <a:endParaRPr lang="ru-RU" sz="4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l"/>
            <a:r>
              <a:rPr lang="ru-RU" sz="4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ЛФК								Воспитательные мероприятия</a:t>
            </a:r>
          </a:p>
          <a:p>
            <a:pPr lvl="1" algn="l"/>
            <a:r>
              <a:rPr lang="ru-RU" sz="4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Психотерапия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8" name="Выгнутая вправо стрелка 7"/>
          <p:cNvSpPr/>
          <p:nvPr/>
        </p:nvSpPr>
        <p:spPr>
          <a:xfrm>
            <a:off x="2846911" y="3464170"/>
            <a:ext cx="747494" cy="936233"/>
          </a:xfrm>
          <a:prstGeom prst="curvedLeftArrow">
            <a:avLst>
              <a:gd name="adj1" fmla="val 25000"/>
              <a:gd name="adj2" fmla="val 35122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лево стрелка 8"/>
          <p:cNvSpPr/>
          <p:nvPr/>
        </p:nvSpPr>
        <p:spPr>
          <a:xfrm>
            <a:off x="7526509" y="3464170"/>
            <a:ext cx="878643" cy="921172"/>
          </a:xfrm>
          <a:prstGeom prst="curvedRightArrow">
            <a:avLst>
              <a:gd name="adj1" fmla="val 25000"/>
              <a:gd name="adj2" fmla="val 50000"/>
              <a:gd name="adj3" fmla="val 177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24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63769"/>
            <a:ext cx="9660864" cy="1274293"/>
          </a:xfrm>
        </p:spPr>
        <p:txBody>
          <a:bodyPr>
            <a:normAutofit fontScale="90000"/>
          </a:bodyPr>
          <a:lstStyle/>
          <a:p>
            <a:r>
              <a:rPr lang="ru-RU" sz="3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логопедического воздействия подчиняются одной цели - обучение детей умению говорить свободно, без заикания в речи.</a:t>
            </a:r>
            <a:endParaRPr lang="ru-RU" sz="3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538062"/>
            <a:ext cx="11957539" cy="7886458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выработать у ребенка неторопливый темп, то есть умение говорить не спеша, чуть замедленно;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Неторопливый темп общих движений ребенка;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Спокойное уравновешенное поведение в разговоре и во внеречевой деятельности помогает вырабатывать и определенный темп речи;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 обращать внимание на сохранение ее выразительности и естественности.</a:t>
            </a:r>
            <a:endParaRPr lang="ru-RU" sz="3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86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b="1" u="sng" dirty="0" smtClean="0">
                <a:solidFill>
                  <a:schemeClr val="accent2"/>
                </a:solidFill>
              </a:rPr>
              <a:t>При формировании правильной речи необходимо:</a:t>
            </a:r>
            <a:r>
              <a:rPr lang="ru-RU" u="sng" dirty="0" smtClean="0">
                <a:solidFill>
                  <a:schemeClr val="tx1"/>
                </a:solidFill>
              </a:rPr>
              <a:t/>
            </a:r>
            <a:br>
              <a:rPr lang="ru-RU" u="sng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81172564"/>
              </p:ext>
            </p:extLst>
          </p:nvPr>
        </p:nvGraphicFramePr>
        <p:xfrm>
          <a:off x="677334" y="1630680"/>
          <a:ext cx="9504362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04362">
                  <a:extLst>
                    <a:ext uri="{9D8B030D-6E8A-4147-A177-3AD203B41FA5}">
                      <a16:colId xmlns:a16="http://schemas.microsoft.com/office/drawing/2014/main" val="2159009948"/>
                    </a:ext>
                  </a:extLst>
                </a:gridCol>
              </a:tblGrid>
              <a:tr h="880004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Нормализация речевого дыхания, так как у заикающихся детей оно обычно бывает поверхностным,</a:t>
                      </a:r>
                      <a:r>
                        <a:rPr lang="ru-RU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резким, неспокойным, коротким, причем нередко они произносят слова на выдохе.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ru-RU" sz="2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7615101"/>
                  </a:ext>
                </a:extLst>
              </a:tr>
              <a:tr h="880004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речевых упражнениях обращать внимание на то, чтобы ребенок произносил все слова во фразе слитно, то есть каждое слово не по отдельности,</a:t>
                      </a:r>
                      <a:r>
                        <a:rPr lang="ru-RU" sz="25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 все слова как одно большое слово.</a:t>
                      </a:r>
                      <a:endParaRPr lang="ru-RU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0782579"/>
                  </a:ext>
                </a:extLst>
              </a:tr>
              <a:tr h="1290687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Научить</a:t>
                      </a:r>
                      <a:r>
                        <a:rPr lang="ru-RU" sz="25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выделять гласные в слове (опора на гласные звуки) приобретает большое значение для тех детей, у которых наблюдаются речевые судороги на согласных звуках. Произнесение удлиненно некоторых гласных звуков облегчает речь, снимает речевые судороги.</a:t>
                      </a:r>
                      <a:endParaRPr lang="ru-RU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803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62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6431" y="730934"/>
            <a:ext cx="8942832" cy="1320800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Широкое использование учителем-дефектологом методов</a:t>
            </a:r>
            <a:b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2031" y="3251200"/>
            <a:ext cx="10445261" cy="740508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РАЗЪЯСНЕНИЯ				УБЕЖДЕНИЯ				ВНУШЕНИЯ			ОБУЧЕНИЯ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1290710" y="205173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3983970" y="205173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7101371" y="205173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9794631" y="205173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22030" y="4001751"/>
            <a:ext cx="11447585" cy="2628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Учитель-дефектолог в доступной форме разъясняет детям, почему у них затруднена речь, убеждает в том, что они могут говорить хорошо, свободно, внушает, что с каждым днем они говорят все лучше и лучше. Таким образом, происходит постепенная перестройка отношения ребенка к своему дефекту, к себе, к окружающим, меняются в лучшую сторону его характерологические черты. </a:t>
            </a:r>
            <a:endParaRPr lang="ru-RU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91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765604" cy="1550989"/>
          </a:xfrm>
        </p:spPr>
        <p:txBody>
          <a:bodyPr>
            <a:normAutofit/>
          </a:bodyPr>
          <a:lstStyle/>
          <a:p>
            <a:pPr algn="ctr"/>
            <a:r>
              <a:rPr lang="ru-RU" sz="30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ЛОГОПЕДИЧЕСКАЯ РАБОТА НАЧИНАЕТСЯ С ПСИХОЛОГО-ПЕДАГОГИЧЕСКОГО ИЗУЧЕНИЯ ЗАИКАЮЩЕГОСЯ РЕБЕНКА.</a:t>
            </a:r>
            <a:endParaRPr lang="ru-RU" sz="3000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2974908"/>
            <a:ext cx="10559235" cy="3880772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Оно определяет выбор средств и приемов до начала и в процессе этой работы, позволяет оценить ее результативность, дать рекомендации после окончания.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01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6338" y="351692"/>
            <a:ext cx="6875585" cy="11484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коррекционной работы с заикающимися по периодам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7215" y="1500120"/>
            <a:ext cx="11904785" cy="5234788"/>
          </a:xfrm>
        </p:spPr>
        <p:txBody>
          <a:bodyPr/>
          <a:lstStyle/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604845" y="1500120"/>
            <a:ext cx="4396155" cy="16201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Периоды логопедической работы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18010" y="3539426"/>
            <a:ext cx="278683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ПОДГОТОВИТЕЛЬНЫЙ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62991" y="3552569"/>
            <a:ext cx="2342987" cy="1129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ТРЕНИРОВОЧНЫЙ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045170" y="3480594"/>
            <a:ext cx="250792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ЗАКРЕПИТЕЛЬНЫЙ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4626" y="4800600"/>
            <a:ext cx="3824327" cy="19343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ЩАДЯЩЕГО РЕЖИМА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РЕБЕНКА К ЗАНЯТИЯМ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 ОБРАЗЦОВ ПРАВИЛЬНОЙ РЕЧИ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83016" y="4800600"/>
            <a:ext cx="3481754" cy="17936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НАВЫКОВ СВОБОДНОЙ РЕЧИ И </a:t>
            </a:r>
            <a:r>
              <a:rPr lang="ru-RU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ПРАВИЛЬНОГО </a:t>
            </a:r>
            <a:r>
              <a:rPr lang="ru-RU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РАЗНЫХ </a:t>
            </a:r>
            <a:r>
              <a:rPr lang="ru-RU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ФОРМАХ </a:t>
            </a:r>
            <a:r>
              <a:rPr lang="ru-RU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РЕЧИ 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РАЗНООБРАЗНЫХ РЕЧЕВЫХ СИТУАЦИЯХ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757139" y="4800600"/>
            <a:ext cx="3288324" cy="17936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АВТОМАТИЗАЦИЯ ПРИОБРЕТЕННЫХ РЕБЕНКОМ НАВЫКОВ РЕЧИ В РАЗНООБРАЗНЫХ ВИДАХ РЕЧЕВОЙ ДЕЯТЕЛЬНОСТИ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8001000" y="3120223"/>
            <a:ext cx="980505" cy="589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10064407" y="4429003"/>
            <a:ext cx="234724" cy="2268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9231923" y="2393062"/>
            <a:ext cx="0" cy="139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6460228" y="4342073"/>
            <a:ext cx="80640" cy="4132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3071801" y="3094397"/>
            <a:ext cx="583711" cy="350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1846850" y="4548719"/>
            <a:ext cx="175439" cy="214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H="1">
            <a:off x="5978690" y="3120223"/>
            <a:ext cx="17664" cy="3418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48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57697" y="276795"/>
            <a:ext cx="7766936" cy="1006882"/>
          </a:xfrm>
        </p:spPr>
        <p:txBody>
          <a:bodyPr/>
          <a:lstStyle/>
          <a:p>
            <a:pPr algn="ctr"/>
            <a:r>
              <a:rPr lang="ru-RU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Структурные компоненты логопедических занятий по коррекции заикания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9954" y="1940680"/>
            <a:ext cx="11148646" cy="438978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бучение навыкам расслабления и релаксации;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бучение навыкам речевого дыхания и голоса, формирование интонационных характеристик речи;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азвитие общей, мелкой, мимической, артикуляционной, пальчиковой моторики, </a:t>
            </a:r>
            <a:r>
              <a:rPr lang="ru-RU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речедвигательной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координации;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бучение навыкам свободной речи.</a:t>
            </a:r>
            <a:endParaRPr lang="ru-RU" sz="3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60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324</TotalTime>
  <Words>714</Words>
  <Application>Microsoft Office PowerPoint</Application>
  <PresentationFormat>Широкоэкранный</PresentationFormat>
  <Paragraphs>85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Times New Roman</vt:lpstr>
      <vt:lpstr>Trebuchet MS</vt:lpstr>
      <vt:lpstr>Wingdings</vt:lpstr>
      <vt:lpstr>Wingdings 3</vt:lpstr>
      <vt:lpstr>Аспект</vt:lpstr>
      <vt:lpstr>      Особенности оказания  коррекционно-педагогической помощи по устранению заикания  у обучающихся в условиях пункта коррекционно-педагогической помощи</vt:lpstr>
      <vt:lpstr>Комплексный метод преодоления заикания</vt:lpstr>
      <vt:lpstr>Лечебно-педагогический комплекс по преодолению заикания</vt:lpstr>
      <vt:lpstr>Методы логопедического воздействия подчиняются одной цели - обучение детей умению говорить свободно, без заикания в речи.</vt:lpstr>
      <vt:lpstr> При формировании правильной речи необходимо:  </vt:lpstr>
      <vt:lpstr>Широкое использование учителем-дефектологом методов </vt:lpstr>
      <vt:lpstr>ЛОГОПЕДИЧЕСКАЯ РАБОТА НАЧИНАЕТСЯ С ПСИХОЛОГО-ПЕДАГОГИЧЕСКОГО ИЗУЧЕНИЯ ЗАИКАЮЩЕГОСЯ РЕБЕНКА.</vt:lpstr>
      <vt:lpstr>Система коррекционной работы с заикающимися по периодам</vt:lpstr>
      <vt:lpstr>Структурные компоненты логопедических занятий по коррекции заикания:</vt:lpstr>
      <vt:lpstr>Этапность логопедической работы с заикающимися </vt:lpstr>
      <vt:lpstr>СТРУКТУРА ЛОГОПЕДИЧЕСКОГО ЗАНЯТИЯ С ЗАИКАЮЩИМИСЯ</vt:lpstr>
      <vt:lpstr>Важным требованием к логопедическим занятиям является учет основных дидактических принципов:</vt:lpstr>
      <vt:lpstr>Консультативно-методическая работа с родителями и педагогами заикающегося ребенка</vt:lpstr>
      <vt:lpstr>Предупреждение заикания у детей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Администратор</cp:lastModifiedBy>
  <cp:revision>31</cp:revision>
  <cp:lastPrinted>2021-12-26T19:14:48Z</cp:lastPrinted>
  <dcterms:created xsi:type="dcterms:W3CDTF">2021-03-09T17:56:09Z</dcterms:created>
  <dcterms:modified xsi:type="dcterms:W3CDTF">2021-12-26T20:20:21Z</dcterms:modified>
</cp:coreProperties>
</file>