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70" r:id="rId9"/>
    <p:sldId id="265" r:id="rId10"/>
    <p:sldId id="266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30" y="224119"/>
            <a:ext cx="9574305" cy="38189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Создание </a:t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адаптивной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среды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работе с детьми школьного возраста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заиканием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0183" y="4372495"/>
            <a:ext cx="5270268" cy="19119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Подготовила: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Дегтярева М.Б.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учитель-дефектолог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ГУО «Средняя школа № 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г. Светлогорска»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91441"/>
            <a:ext cx="11687695" cy="76477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Физиотерапевтическое сопровождение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" y="931026"/>
            <a:ext cx="11829011" cy="563603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организации комплексного сопровождения развития ребенка возможно применение оборудования для процедур по минимизации влияния органических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нарушений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, усугубляющих речевую недостаточность (астенические,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неврозоподобные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явления, психомоторная расторможенность и др.) и для оздоровления детского организма: </a:t>
            </a: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организация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в школе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фитобара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(прием витаминных чаев с учетом индивидуальных потребностей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использование фармакотерапии (витаминотерапии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, общеукрепляющих средств), </a:t>
            </a: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также лечебной физкультуры; </a:t>
            </a: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применение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наборов эфирных масел (лаванды, розмарина, апельсина и др.),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ароматизационной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лампы (ароматерапия). </a:t>
            </a: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Указанные </a:t>
            </a:r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процедуры проводятся по назначению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и под руководством врача!</a:t>
            </a:r>
            <a:endParaRPr lang="en-US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91441"/>
            <a:ext cx="11687695" cy="76477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Организационный ресурс</a:t>
            </a:r>
            <a:r>
              <a:rPr lang="ru-RU" dirty="0" smtClean="0"/>
              <a:t> 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1" y="723207"/>
            <a:ext cx="11521440" cy="5843849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организация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режима молчания;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облюдение единого речевого режима в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образовательногм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учреждении и семье (система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мероприятий и требований, направленных на закрепление усвоенных детьми правильных произносительных навыков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дифференцированность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дозировок учебного,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особенно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речевого и языкового материала (с учетом характера речевого нарушения и этапа коррекционной работы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подбор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лингвистического материала, коммуникативно значимого для ученика, доступного по содержанию, соответствующего его произносительным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возможностям;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развитие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совершенствование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просодического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компонента речи: чтение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с разной интонацией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, работа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над ударением,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мелодикой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речи (Л.А. Зайцева, С.Ф. Иваненко, К.В. Комаров, Л.Ф. Спирова и др.). 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30" y="224119"/>
            <a:ext cx="9574305" cy="38189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Создание </a:t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адаптивной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среды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работе с детьми школьного возраста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заиканием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0183" y="4372495"/>
            <a:ext cx="5270268" cy="19119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Подготовила: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Дегтярева М.Б.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учитель-дефектолог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ГУО «Средняя школа № 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г. Светлогорска»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720850" cy="529936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С.Е. Гайдукевич 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0183" y="6159731"/>
            <a:ext cx="5270268" cy="1246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906" y="62753"/>
            <a:ext cx="11243534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Адаптивная </a:t>
            </a:r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образовательная среда определяется, 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как система влияний и условий формирования личности, а также возможностей для ее развития, содержащихся в социальном и пространственно-предметном окружении, </a:t>
            </a:r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 также 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стимулирование различных видов деятельности ребенка, обеспечение их результативности и благоприятного социального </a:t>
            </a:r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статуса. </a:t>
            </a:r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313" t="4633" r="20367" b="11783"/>
          <a:stretch/>
        </p:blipFill>
        <p:spPr>
          <a:xfrm>
            <a:off x="727934" y="3652422"/>
            <a:ext cx="3211545" cy="3082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324" t="21656" r="945" b="17226"/>
          <a:stretch/>
        </p:blipFill>
        <p:spPr>
          <a:xfrm rot="20556974">
            <a:off x="441870" y="1246834"/>
            <a:ext cx="3456466" cy="3139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10754" b="18502"/>
          <a:stretch/>
        </p:blipFill>
        <p:spPr>
          <a:xfrm>
            <a:off x="4068832" y="1005190"/>
            <a:ext cx="3569632" cy="3367084"/>
          </a:xfrm>
          <a:prstGeom prst="rect">
            <a:avLst/>
          </a:prstGeom>
        </p:spPr>
      </p:pic>
      <p:pic>
        <p:nvPicPr>
          <p:cNvPr id="4" name="Picture 2" descr="D:\фото\наташа работа\DSC02557.JPG"/>
          <p:cNvPicPr>
            <a:picLocks noChangeAspect="1" noChangeArrowheads="1"/>
          </p:cNvPicPr>
          <p:nvPr/>
        </p:nvPicPr>
        <p:blipFill rotWithShape="1">
          <a:blip r:embed="rId5" cstate="print"/>
          <a:srcRect l="10772" r="15086"/>
          <a:stretch/>
        </p:blipFill>
        <p:spPr bwMode="auto">
          <a:xfrm rot="912064">
            <a:off x="8281635" y="1069328"/>
            <a:ext cx="3201928" cy="3238807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7385" t="5630" r="-309" b="615"/>
          <a:stretch/>
        </p:blipFill>
        <p:spPr>
          <a:xfrm>
            <a:off x="4588936" y="4295638"/>
            <a:ext cx="2529424" cy="2438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0"/>
            <a:ext cx="10812291" cy="142147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важной частью адаптивной образовательной </a:t>
            </a: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среды является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Взаимодействие специалистов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23802" b="10641"/>
          <a:stretch/>
        </p:blipFill>
        <p:spPr>
          <a:xfrm>
            <a:off x="7767818" y="3625557"/>
            <a:ext cx="3556899" cy="310904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96502" y="5544792"/>
            <a:ext cx="83127" cy="44960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1"/>
            <a:ext cx="10812291" cy="6650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Пространственный ресурс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" y="756459"/>
            <a:ext cx="11829011" cy="588541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ЗОНИРОВАНИЕ: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Зона настенного зеркала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Зона учебная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Зона рабочего места учителя-дефектолога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Зона для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проведения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психогимнастики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логоритмических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иных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упражнений (кушетка)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Специальные уголки для развития: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мелкой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моторики и ручного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праксиса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фразовой речи;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фонематического слуха;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диафрагмально-речевого дыхания и др.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куклотерапия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сказкотерапия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песочная терапия  (игры с различным сыпучим материалом, «пальчиковый бассейн»)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акватерапия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занятия изобразительной деятельностью (лепка, аппликация, конструирование, рисование)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9478" r="4421" b="11659"/>
          <a:stretch/>
        </p:blipFill>
        <p:spPr>
          <a:xfrm>
            <a:off x="7479177" y="1501294"/>
            <a:ext cx="2390131" cy="3244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1"/>
            <a:ext cx="10812291" cy="665018"/>
          </a:xfrm>
        </p:spPr>
        <p:txBody>
          <a:bodyPr>
            <a:noAutofit/>
          </a:bodyPr>
          <a:lstStyle/>
          <a:p>
            <a:pPr algn="ctr"/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733" t="2062" r="13027" b="12299"/>
          <a:stretch/>
        </p:blipFill>
        <p:spPr>
          <a:xfrm>
            <a:off x="4321780" y="91441"/>
            <a:ext cx="3157397" cy="259200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88800" y="5672666"/>
            <a:ext cx="114530" cy="9692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5085" b="14000"/>
          <a:stretch/>
        </p:blipFill>
        <p:spPr>
          <a:xfrm>
            <a:off x="279462" y="240709"/>
            <a:ext cx="2111960" cy="2278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064"/>
          <a:stretch/>
        </p:blipFill>
        <p:spPr>
          <a:xfrm>
            <a:off x="4953867" y="2755876"/>
            <a:ext cx="2189883" cy="1846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0641" t="4628" r="13928" b="507"/>
          <a:stretch/>
        </p:blipFill>
        <p:spPr>
          <a:xfrm rot="701426">
            <a:off x="9313383" y="3946551"/>
            <a:ext cx="2743465" cy="2587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32750" b="24816"/>
          <a:stretch/>
        </p:blipFill>
        <p:spPr>
          <a:xfrm>
            <a:off x="4497826" y="4770735"/>
            <a:ext cx="3349797" cy="1895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t="7952" b="11079"/>
          <a:stretch/>
        </p:blipFill>
        <p:spPr>
          <a:xfrm rot="20800904">
            <a:off x="391692" y="3731873"/>
            <a:ext cx="2587170" cy="27930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t="6009" r="12563" b="4631"/>
          <a:stretch/>
        </p:blipFill>
        <p:spPr>
          <a:xfrm>
            <a:off x="2182004" y="1597285"/>
            <a:ext cx="2327564" cy="3171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t="7357" b="22745"/>
          <a:stretch/>
        </p:blipFill>
        <p:spPr>
          <a:xfrm>
            <a:off x="9660323" y="136707"/>
            <a:ext cx="2385742" cy="22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1"/>
            <a:ext cx="10812291" cy="6650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Предметный ресурс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" y="598516"/>
            <a:ext cx="11504815" cy="6259483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36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ОБОРУДОВАНИЕ: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аппараты </a:t>
            </a:r>
            <a:r>
              <a:rPr lang="ru-RU" sz="3800" b="1" dirty="0">
                <a:solidFill>
                  <a:srgbClr val="002060"/>
                </a:solidFill>
                <a:latin typeface="Arial Black" panose="020B0A04020102020204" pitchFamily="34" charset="0"/>
              </a:rPr>
              <a:t>и приборы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: магнитофон, диктофон, метроном,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компьютер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и компьютерные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программы, секундомер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, песочные часы,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зеркала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ручные и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настенное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  <a:endParaRPr lang="ru-RU" sz="3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специальный </a:t>
            </a:r>
            <a:r>
              <a:rPr lang="ru-RU" sz="3800" b="1" dirty="0">
                <a:solidFill>
                  <a:srgbClr val="002060"/>
                </a:solidFill>
                <a:latin typeface="Arial Black" panose="020B0A04020102020204" pitchFamily="34" charset="0"/>
              </a:rPr>
              <a:t>инструментарий и материалы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: наборы логопедических зондов и шпателей, вата, бинт, марлевые и бумажные салфетки, дезинфицирующий материал; </a:t>
            </a:r>
            <a:endParaRPr lang="ru-RU" sz="3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специальная </a:t>
            </a:r>
            <a:r>
              <a:rPr lang="ru-RU" sz="3800" b="1" dirty="0">
                <a:solidFill>
                  <a:srgbClr val="002060"/>
                </a:solidFill>
                <a:latin typeface="Arial Black" panose="020B0A04020102020204" pitchFamily="34" charset="0"/>
              </a:rPr>
              <a:t>мебель и оборудование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: умывальник,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кушетка,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столик для инструментов, стол возле настенного зеркала с местным освещением, экран для закрывания лица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педагога; </a:t>
            </a:r>
            <a:endParaRPr lang="ru-RU" sz="3800" dirty="0">
              <a:solidFill>
                <a:srgbClr val="002060"/>
              </a:solidFill>
              <a:latin typeface="Arial Black" panose="020B0A04020102020204" pitchFamily="34" charset="0"/>
              <a:sym typeface="Symbol" panose="05050102010706020507" pitchFamily="18" charset="2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оборудование </a:t>
            </a:r>
            <a:r>
              <a:rPr lang="ru-RU" sz="3800" b="1" dirty="0">
                <a:solidFill>
                  <a:srgbClr val="002060"/>
                </a:solidFill>
                <a:latin typeface="Arial Black" panose="020B0A04020102020204" pitchFamily="34" charset="0"/>
              </a:rPr>
              <a:t>для демонстрации: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настенные доски (грифельные и магнитные), наборное полотно, </a:t>
            </a:r>
            <a:r>
              <a:rPr lang="ru-RU" sz="38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фланелеграф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 настенные панно; белый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и цветной 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мел;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наборы цветных карандашей, ручек, маркеров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дидактический </a:t>
            </a:r>
            <a:r>
              <a:rPr lang="ru-RU" sz="3800" b="1" dirty="0">
                <a:solidFill>
                  <a:srgbClr val="002060"/>
                </a:solidFill>
                <a:latin typeface="Arial Black" panose="020B0A04020102020204" pitchFamily="34" charset="0"/>
              </a:rPr>
              <a:t>материал: 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настенная касса букв, настенная слоговая таблица, индивидуальные кассы букв и слогов, звуковые и слоговые схемы слов, различные речевые игры и игры для развития мелкой моторики, сенсорных способностей, внимания и памяти, мыслительных операций, наглядно-иллюстративный материал для развития устной и письменной речи, игрушки (в том числе звучащие, образные), муляжи, конструкторы, счетный материал, альбомы и другой материал для обследования, книги для чтения, сборники диктантов и др</a:t>
            </a:r>
            <a:r>
              <a:rPr lang="ru-RU" sz="3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r>
              <a:rPr lang="ru-RU" sz="38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US" sz="3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5125" t="29463" r="31071"/>
          <a:stretch/>
        </p:blipFill>
        <p:spPr>
          <a:xfrm rot="1174596">
            <a:off x="7599128" y="731423"/>
            <a:ext cx="1372292" cy="2946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7830" b="15003"/>
          <a:stretch/>
        </p:blipFill>
        <p:spPr>
          <a:xfrm>
            <a:off x="688726" y="246024"/>
            <a:ext cx="2394601" cy="2463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1"/>
            <a:ext cx="10812291" cy="665018"/>
          </a:xfrm>
        </p:spPr>
        <p:txBody>
          <a:bodyPr>
            <a:noAutofit/>
          </a:bodyPr>
          <a:lstStyle/>
          <a:p>
            <a:pPr algn="ctr"/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42" t="22111" r="7691" b="13106"/>
          <a:stretch/>
        </p:blipFill>
        <p:spPr>
          <a:xfrm>
            <a:off x="512738" y="3257129"/>
            <a:ext cx="3306560" cy="325793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12103331" y="6274831"/>
            <a:ext cx="450619" cy="3670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9432" t="16379" r="27580" b="22117"/>
          <a:stretch/>
        </p:blipFill>
        <p:spPr>
          <a:xfrm>
            <a:off x="4702352" y="2536547"/>
            <a:ext cx="2586590" cy="400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24869" b="7362"/>
          <a:stretch/>
        </p:blipFill>
        <p:spPr>
          <a:xfrm>
            <a:off x="8362598" y="3464324"/>
            <a:ext cx="3425927" cy="3095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230" y="91441"/>
            <a:ext cx="2980253" cy="2235190"/>
          </a:xfrm>
          <a:prstGeom prst="ellipse">
            <a:avLst/>
          </a:prstGeom>
        </p:spPr>
      </p:pic>
      <p:pic>
        <p:nvPicPr>
          <p:cNvPr id="1026" name="Picture 2" descr="https://image.jimcdn.com/app/cms/image/transf/dimension=882x10000:format=jpg/path/scde64fe950840a8d/image/ibbbeaf1e63e3dded/version/1486986752/im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78" y="370656"/>
            <a:ext cx="2048347" cy="20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arket.logoimpulse.ru/wp-content/uploads/2015/09/%D0%97%D0%BE%D0%BD%D0%B4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7731">
            <a:off x="875695" y="354139"/>
            <a:ext cx="2503904" cy="26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175962/pub_5dd9847fa4655250ff59d14e_5dd986a75e28df4e59a3accd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183">
            <a:off x="8494868" y="915774"/>
            <a:ext cx="3090221" cy="231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1"/>
            <a:ext cx="10812291" cy="665018"/>
          </a:xfrm>
        </p:spPr>
        <p:txBody>
          <a:bodyPr>
            <a:noAutofit/>
          </a:bodyPr>
          <a:lstStyle/>
          <a:p>
            <a:pPr algn="ctr"/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12103331" y="6274831"/>
            <a:ext cx="450619" cy="3670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32" name="Picture 8" descr="https://images.by.prom.st/141821434_w640_h640_nabor-dlya-risovan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821591" y="3430935"/>
            <a:ext cx="3014961" cy="30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8051" r="12727" b="20761"/>
          <a:stretch/>
        </p:blipFill>
        <p:spPr>
          <a:xfrm>
            <a:off x="3874172" y="3430935"/>
            <a:ext cx="4269052" cy="326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82.img.avito.st/640x480/552256768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r="-130" b="5934"/>
          <a:stretch/>
        </p:blipFill>
        <p:spPr bwMode="auto">
          <a:xfrm>
            <a:off x="4228273" y="453509"/>
            <a:ext cx="3474720" cy="245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ages.wbstatic.net/big/new/23680000/23680886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6" y="3341332"/>
            <a:ext cx="2400102" cy="32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ages.by.prom.st/76488211_w640_h640_zaikanie_a4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036">
            <a:off x="7621077" y="2311355"/>
            <a:ext cx="1227447" cy="17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tatic.dochkisinochki.ru/upload/_catalog/22/1b/ec/24605_00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25816" r="13878"/>
          <a:stretch/>
        </p:blipFill>
        <p:spPr bwMode="auto">
          <a:xfrm rot="20899784">
            <a:off x="2660786" y="4612490"/>
            <a:ext cx="1290383" cy="17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0"/>
            <a:ext cx="10812291" cy="114715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Гигиенические условия</a:t>
            </a:r>
            <a:endParaRPr lang="en-US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324" y="1388225"/>
            <a:ext cx="11696007" cy="5253644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проветривание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температурный режим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освещенность; </a:t>
            </a:r>
            <a:endParaRPr lang="ru-RU" sz="2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мебель в соответствии с результатами </a:t>
            </a:r>
            <a:r>
              <a:rPr lang="ru-RU" sz="28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анропометрии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звукоизоляция; </a:t>
            </a:r>
            <a:endParaRPr lang="ru-RU" sz="2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хромотерапия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(учет свойств цветов: успокаивающее их воздействие или активизирующее)</a:t>
            </a:r>
            <a:endParaRPr 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6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302</TotalTime>
  <Words>586</Words>
  <Application>Microsoft Office PowerPoint</Application>
  <PresentationFormat>Широкоэкранный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Symbol</vt:lpstr>
      <vt:lpstr>Wingdings</vt:lpstr>
      <vt:lpstr>Wingdings 3</vt:lpstr>
      <vt:lpstr>Сектор</vt:lpstr>
      <vt:lpstr>    Создание  адаптивной среды  в работе с детьми школьного возраста  с заиканием</vt:lpstr>
      <vt:lpstr>С.Е. Гайдукевич </vt:lpstr>
      <vt:lpstr>важной частью адаптивной образовательной среды является Взаимодействие специалистов</vt:lpstr>
      <vt:lpstr>Пространственный ресурс</vt:lpstr>
      <vt:lpstr>Презентация PowerPoint</vt:lpstr>
      <vt:lpstr>Предметный ресурс</vt:lpstr>
      <vt:lpstr>Презентация PowerPoint</vt:lpstr>
      <vt:lpstr>Презентация PowerPoint</vt:lpstr>
      <vt:lpstr>Гигиенические условия</vt:lpstr>
      <vt:lpstr>Физиотерапевтическое сопровождение</vt:lpstr>
      <vt:lpstr>Организационный ресурс </vt:lpstr>
      <vt:lpstr>    Создание  адаптивной среды  в работе с детьми школьного возраста  с заиканием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адаптивной среды в работе с детьми школьного возраста с заиканием</dc:title>
  <dc:creator>Sergey</dc:creator>
  <cp:lastModifiedBy>Sergey</cp:lastModifiedBy>
  <cp:revision>34</cp:revision>
  <dcterms:created xsi:type="dcterms:W3CDTF">2021-11-12T18:51:14Z</dcterms:created>
  <dcterms:modified xsi:type="dcterms:W3CDTF">2021-11-19T20:35:16Z</dcterms:modified>
</cp:coreProperties>
</file>