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66" r:id="rId4"/>
    <p:sldId id="267" r:id="rId5"/>
    <p:sldId id="268" r:id="rId6"/>
    <p:sldId id="270" r:id="rId7"/>
    <p:sldId id="271" r:id="rId8"/>
    <p:sldId id="272" r:id="rId9"/>
    <p:sldId id="262" r:id="rId10"/>
    <p:sldId id="273" r:id="rId11"/>
    <p:sldId id="275" r:id="rId12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7804"/>
    <a:srgbClr val="33CC33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63" d="100"/>
          <a:sy n="63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900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643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1920" y="5453743"/>
            <a:ext cx="5131296" cy="1412776"/>
          </a:xfrm>
        </p:spPr>
        <p:txBody>
          <a:bodyPr/>
          <a:lstStyle>
            <a:lvl1pPr>
              <a:defRPr b="1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475656" y="228168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28168"/>
            <a:ext cx="7655145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67136" y="-25112"/>
            <a:ext cx="77768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dirty="0" smtClean="0">
                <a:solidFill>
                  <a:srgbClr val="FFFF00"/>
                </a:solidFill>
              </a:rPr>
              <a:t>	Основные </a:t>
            </a:r>
            <a:r>
              <a:rPr lang="ru-RU" sz="3200" b="1" dirty="0">
                <a:solidFill>
                  <a:srgbClr val="FFFF00"/>
                </a:solidFill>
              </a:rPr>
              <a:t>направления </a:t>
            </a:r>
            <a:endParaRPr lang="ru-RU" sz="3200" b="1" dirty="0" smtClean="0">
              <a:solidFill>
                <a:srgbClr val="FFFF00"/>
              </a:solidFill>
            </a:endParaRPr>
          </a:p>
          <a:p>
            <a:pPr algn="r"/>
            <a:r>
              <a:rPr lang="ru-RU" sz="3200" b="1" dirty="0" smtClean="0">
                <a:solidFill>
                  <a:srgbClr val="FFFF00"/>
                </a:solidFill>
              </a:rPr>
              <a:t>использования </a:t>
            </a:r>
          </a:p>
          <a:p>
            <a:pPr algn="r"/>
            <a:r>
              <a:rPr lang="ru-RU" sz="3200" b="1" dirty="0" smtClean="0">
                <a:solidFill>
                  <a:srgbClr val="FFFF00"/>
                </a:solidFill>
              </a:rPr>
              <a:t>информационных </a:t>
            </a:r>
          </a:p>
          <a:p>
            <a:pPr algn="r"/>
            <a:r>
              <a:rPr lang="ru-RU" sz="3200" b="1" dirty="0" smtClean="0">
                <a:solidFill>
                  <a:srgbClr val="FFFF00"/>
                </a:solidFill>
              </a:rPr>
              <a:t>технологий</a:t>
            </a:r>
          </a:p>
          <a:p>
            <a:pPr algn="r"/>
            <a:r>
              <a:rPr lang="ru-RU" sz="3200" b="1" dirty="0" smtClean="0">
                <a:solidFill>
                  <a:srgbClr val="FFFF00"/>
                </a:solidFill>
              </a:rPr>
              <a:t>в </a:t>
            </a:r>
            <a:r>
              <a:rPr lang="ru-RU" sz="3200" b="1" dirty="0">
                <a:solidFill>
                  <a:srgbClr val="FFFF00"/>
                </a:solidFill>
              </a:rPr>
              <a:t>работе </a:t>
            </a:r>
            <a:endParaRPr lang="ru-RU" sz="3200" b="1" dirty="0" smtClean="0">
              <a:solidFill>
                <a:srgbClr val="FFFF00"/>
              </a:solidFill>
            </a:endParaRPr>
          </a:p>
          <a:p>
            <a:pPr algn="r"/>
            <a:r>
              <a:rPr lang="ru-RU" sz="3200" b="1" dirty="0" smtClean="0">
                <a:solidFill>
                  <a:srgbClr val="FFFF00"/>
                </a:solidFill>
              </a:rPr>
              <a:t>педагога-психолога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197232" y="4437112"/>
            <a:ext cx="3960440" cy="141277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rgbClr val="FFFF00"/>
                </a:solidFill>
              </a:rPr>
              <a:t>Подготовила педагог-психолог 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ГУО Ясли-сад № 5 г. Светлогорска </a:t>
            </a:r>
            <a:br>
              <a:rPr lang="ru-RU" sz="2000" dirty="0" smtClean="0">
                <a:solidFill>
                  <a:srgbClr val="FFFF00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А.В. Дыбаль</a:t>
            </a:r>
            <a:endParaRPr lang="ru-RU" sz="2000" dirty="0">
              <a:solidFill>
                <a:srgbClr val="FFFF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p:transition spd="slow" advTm="899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53650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://adalin.mospsy.ru/disc57.shtml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Псиладин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://forms.yandex.ru/u/5fb5f9ff1a1a5404d11c0b34/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«Шкала личностной тревожности (А.М. Прихожан)»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://forms.yandex.ru/u/5fb24358dfc5ae9f2dbc9968/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личностной тревожности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Филлипса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://forms.yandex.ru/u/5fb2383a3575bf9bd9461383/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 методика определения социально – психологического климата класса (О.С.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Михалюк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А.Ю.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Шалыто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://forms.yandex.ru/u/5fb215e641b5bb961837fb6a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Анкета «Оценка уровня школьной мотивации»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Н.Г.Лускановой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://forms.yandex.ru/u/5fb208bff41873921905bb30/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Социометрия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effectLst/>
              </a:rPr>
            </a:br>
            <a:r>
              <a:rPr lang="ru-RU" sz="3100" b="1" dirty="0" smtClean="0">
                <a:solidFill>
                  <a:srgbClr val="FF0000"/>
                </a:solidFill>
                <a:effectLst/>
              </a:rPr>
              <a:t>Полезные </a:t>
            </a:r>
            <a:r>
              <a:rPr lang="ru-RU" sz="3100" b="1" dirty="0">
                <a:solidFill>
                  <a:srgbClr val="FF0000"/>
                </a:solidFill>
                <a:effectLst/>
              </a:rPr>
              <a:t>ресурсы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323812"/>
      </p:ext>
    </p:extLst>
  </p:cSld>
  <p:clrMapOvr>
    <a:masterClrMapping/>
  </p:clrMapOvr>
  <p:transition spd="slow" advTm="2118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2642410"/>
      </p:ext>
    </p:extLst>
  </p:cSld>
  <p:clrMapOvr>
    <a:masterClrMapping/>
  </p:clrMapOvr>
  <p:transition spd="slow" advTm="430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32048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 – компьютерных технологий становится неотъемлемой частью образовательного процесса, что открывает широкие возможности в практической деятельности и органично дополняет традиционные формы работы, расширяя возможности организации взаимодействия участников образовательного процесса.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Внедрение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компьютерных технологий в психологическую практику позволяет сделать нашу работу более продуктивной и эффективной. Применение компьютерных технологий в работе психологов и педагогов играет все большую роль в последнее время.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92470"/>
      </p:ext>
    </p:extLst>
  </p:cSld>
  <p:clrMapOvr>
    <a:masterClrMapping/>
  </p:clrMapOvr>
  <p:transition spd="slow" advTm="3255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464496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2700" dirty="0" smtClean="0">
                <a:solidFill>
                  <a:schemeClr val="accent4">
                    <a:lumMod val="50000"/>
                  </a:schemeClr>
                </a:solidFill>
              </a:rPr>
              <a:t>		</a:t>
            </a:r>
          </a:p>
          <a:p>
            <a:pPr marL="0" indent="0" algn="just">
              <a:buNone/>
            </a:pPr>
            <a:endParaRPr lang="ru-RU" sz="27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7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sz="77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77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очередь используют готовые продукты: компьютерные игры и тренажеры, батареи компьютерных тестов, развивающие игры, цифровые книги, учебники, энциклопедии, </a:t>
            </a:r>
            <a:r>
              <a:rPr lang="ru-RU" sz="77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</a:t>
            </a:r>
            <a:r>
              <a:rPr lang="ru-RU" sz="77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 Интернет</a:t>
            </a:r>
            <a:r>
              <a:rPr lang="ru-RU" sz="77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77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77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случае, если невозможно найти готовые материалы, то есть возможность разработать их самостоятельно и самое простое, это презентации, на основе которых вы можете сделать игры, использовать их для занятий. Компьютерные тесты, цифровые видеоролики – еще одно направление использования информационных технологий в работе.</a:t>
            </a:r>
          </a:p>
          <a:p>
            <a:pPr marL="0" indent="0" algn="just">
              <a:buNone/>
            </a:pPr>
            <a:endParaRPr lang="ru-RU" sz="27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700" dirty="0" smtClean="0"/>
              <a:t>	</a:t>
            </a:r>
            <a:endParaRPr lang="ru-RU" sz="27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7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endParaRPr lang="ru-RU" sz="27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/>
              </a:rPr>
              <a:t>Основные направления использования информационных технологий </a:t>
            </a:r>
            <a:r>
              <a:rPr lang="ru-RU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</a:rPr>
              <a:t>в </a:t>
            </a:r>
            <a:r>
              <a:rPr lang="ru-RU" sz="2800" b="1" dirty="0">
                <a:solidFill>
                  <a:srgbClr val="FF0000"/>
                </a:solidFill>
                <a:effectLst/>
              </a:rPr>
              <a:t>работе педагога-психолога</a:t>
            </a:r>
          </a:p>
        </p:txBody>
      </p:sp>
      <p:sp>
        <p:nvSpPr>
          <p:cNvPr id="6" name="Text Box 255"/>
          <p:cNvSpPr txBox="1">
            <a:spLocks noChangeArrowheads="1"/>
          </p:cNvSpPr>
          <p:nvPr/>
        </p:nvSpPr>
        <p:spPr bwMode="gray">
          <a:xfrm>
            <a:off x="948430" y="57639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18" name="Text Box 268"/>
          <p:cNvSpPr txBox="1">
            <a:spLocks noChangeArrowheads="1"/>
          </p:cNvSpPr>
          <p:nvPr/>
        </p:nvSpPr>
        <p:spPr bwMode="gray">
          <a:xfrm>
            <a:off x="594417" y="559633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5538270"/>
      </p:ext>
    </p:extLst>
  </p:cSld>
  <p:clrMapOvr>
    <a:masterClrMapping/>
  </p:clrMapOvr>
  <p:transition spd="slow" advTm="4034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417646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тестирования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компьютерных тестов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печать бланков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тестов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диаграмм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по результатам тестирования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база данных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 тестов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офисной программы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Publisher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помогает делать разного вида буклеты, памятки с необходимой информацией по проблеме.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        </a:t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 	</a:t>
            </a:r>
            <a:r>
              <a:rPr lang="ru-RU" sz="3100" b="1" dirty="0" smtClean="0">
                <a:solidFill>
                  <a:srgbClr val="FF0000"/>
                </a:solidFill>
                <a:effectLst/>
              </a:rPr>
              <a:t>Одно </a:t>
            </a:r>
            <a:r>
              <a:rPr lang="ru-RU" sz="3100" b="1" dirty="0">
                <a:solidFill>
                  <a:srgbClr val="FF0000"/>
                </a:solidFill>
                <a:effectLst/>
              </a:rPr>
              <a:t>из основных направлений деятельности психолога – </a:t>
            </a:r>
            <a:r>
              <a:rPr lang="ru-RU" sz="3100" b="1" dirty="0" smtClean="0">
                <a:solidFill>
                  <a:srgbClr val="FF0000"/>
                </a:solidFill>
                <a:effectLst/>
              </a:rPr>
              <a:t>это психодиагностика</a:t>
            </a:r>
            <a:r>
              <a:rPr lang="ru-RU" sz="3100" b="1" dirty="0">
                <a:solidFill>
                  <a:srgbClr val="FF0000"/>
                </a:solidFill>
                <a:effectLst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0733173"/>
      </p:ext>
    </p:extLst>
  </p:cSld>
  <p:clrMapOvr>
    <a:masterClrMapping/>
  </p:clrMapOvr>
  <p:transition spd="slow" advTm="3317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8245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вида деятельности можно широко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подборки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компьютерных тестов для самодиагностики,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книги,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учебники по возрастной психологии, по различным проблемам,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энциклопедии,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для этой цели свой сайт, сайт своей школы или детского сада.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интерес к психолого-педагогическим знаниям, а также поднять уровень психологической культуры всех участников образовательного процесса помогает использование презентации, созданных с помощью программы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Следующее направление деятельности – просвещение и консультирование.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8785235"/>
      </p:ext>
    </p:extLst>
  </p:cSld>
  <p:clrMapOvr>
    <a:masterClrMapping/>
  </p:clrMapOvr>
  <p:transition spd="slow" advTm="6951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6805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		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же преимущество использования информационных компьютерных технологий в работе с детьми?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немаловажное - это огромный интерес детей и подростков заниматься всем, что связано с компьютерами;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тоже важное – это широкие мультимедийные возможности (хорошая графика, качественный звук, трехмерное изображение, динамика -  лучше моделируют живую реальность, обусловливая более полное восприятие информации);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возможность учитывать индивидуальные особенности и возможности каждого ребенка (например: индивидуальный темп деятельности, ведущую репрезентативную систему, интересы и т.д.);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четвертое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интерактивность компьютерных программ;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пятое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экономия временных ресурсов (например: при проведении психологических исследований и др.)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effectLst/>
              </a:rPr>
              <a:t>Коррекционная и развивающая работа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5067890"/>
      </p:ext>
    </p:extLst>
  </p:cSld>
  <p:clrMapOvr>
    <a:masterClrMapping/>
  </p:clrMapOvr>
  <p:transition spd="slow" advTm="3799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24536"/>
          </a:xfrm>
        </p:spPr>
        <p:txBody>
          <a:bodyPr>
            <a:normAutofit fontScale="550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4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4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 технологий для развития познавательных способностей ребенка (по этому направлению сейчас предлагается большое разнообразие компьютерных тренажеров и комплексов игр, направленных на развитие </a:t>
            </a:r>
            <a:r>
              <a:rPr lang="ru-RU" sz="42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сенсомоторики</a:t>
            </a:r>
            <a:r>
              <a:rPr lang="ru-RU" sz="4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внимания, памяти и мышления, но при желании можно и самому создать простую игрушку-презентацию); </a:t>
            </a:r>
            <a:endParaRPr lang="ru-RU" sz="4200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endParaRPr lang="ru-RU" sz="4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информационных технологий при организации коррекционно - развивающей работы с личностными, поведенческими и эмоциональными качествами учащихся. Применяя компьютерные игры при коррекции основных эмоциональных и поведенческих нарушений (агрессивности, замкнутости, страхов и др.), они используются в качестве такого же инструмента, как куклы и </a:t>
            </a:r>
            <a:r>
              <a:rPr lang="ru-RU" sz="4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картинки, в качестве некоего </a:t>
            </a:r>
            <a:r>
              <a:rPr lang="ru-RU" sz="4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посредника, замещающего живых участников </a:t>
            </a:r>
            <a:r>
              <a:rPr lang="ru-RU" sz="42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r>
              <a:rPr lang="ru-RU" sz="4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effectLst/>
              </a:rPr>
            </a:br>
            <a:r>
              <a:rPr lang="ru-RU" sz="2800" b="1" dirty="0" smtClean="0">
                <a:solidFill>
                  <a:srgbClr val="FF0000"/>
                </a:solidFill>
                <a:effectLst/>
              </a:rPr>
              <a:t>Можно </a:t>
            </a:r>
            <a:r>
              <a:rPr lang="ru-RU" sz="2800" b="1" dirty="0">
                <a:solidFill>
                  <a:srgbClr val="FF0000"/>
                </a:solidFill>
                <a:effectLst/>
              </a:rPr>
              <a:t>выделить два направления использования информационных технологий в коррекционно- развивающей работе:</a:t>
            </a:r>
            <a:r>
              <a:rPr lang="ru-RU" sz="2800" dirty="0">
                <a:solidFill>
                  <a:srgbClr val="FF0000"/>
                </a:solidFill>
                <a:effectLst/>
              </a:rPr>
              <a:t/>
            </a:r>
            <a:br>
              <a:rPr lang="ru-RU" sz="2800" dirty="0">
                <a:solidFill>
                  <a:srgbClr val="FF0000"/>
                </a:solidFill>
                <a:effectLst/>
              </a:rPr>
            </a:br>
            <a:endParaRPr lang="ru-RU" sz="2800" dirty="0">
              <a:solidFill>
                <a:srgbClr val="FF0000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0787407"/>
      </p:ext>
    </p:extLst>
  </p:cSld>
  <p:clrMapOvr>
    <a:masterClrMapping/>
  </p:clrMapOvr>
  <p:transition spd="slow" advTm="86122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685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		</a:t>
            </a:r>
          </a:p>
          <a:p>
            <a:pPr marL="0" indent="0" algn="just">
              <a:buNone/>
            </a:pPr>
            <a:r>
              <a:rPr lang="ru-RU" sz="3400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организационно-методическую работу психолога входят: разработка и оформление психологических программ, составление отчетов, предоставление результатов своей работы, и т.п.</a:t>
            </a:r>
          </a:p>
          <a:p>
            <a:pPr marL="0" indent="0" algn="just">
              <a:buNone/>
            </a:pP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 целью систематизации данных и возможности быстрого поиска информации, применение информационные технологии позволяют нам создать электронную библиотеку, которая включает в себя: психологическую литературу, диагностический материал, коррекционно-развивающие программы, нормативно-правовую документацию, информационную базу контактов.</a:t>
            </a:r>
          </a:p>
          <a:p>
            <a:pPr marL="0" indent="0" algn="just">
              <a:buNone/>
            </a:pP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Общение и работа с коллегами с использованием интернет-конференций, форумов и электронной почты. В чем преимущество такого общения – анонимность, доступность, скорость, возможность общения с психологами из самых разных уголков мира.</a:t>
            </a:r>
          </a:p>
          <a:p>
            <a:pPr marL="0" indent="0" algn="just">
              <a:buNone/>
            </a:pP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effectLst/>
              </a:rPr>
            </a:br>
            <a:r>
              <a:rPr lang="ru-RU" sz="3100" b="1" dirty="0" smtClean="0">
                <a:solidFill>
                  <a:srgbClr val="FF0000"/>
                </a:solidFill>
                <a:effectLst/>
              </a:rPr>
              <a:t>Самообразование </a:t>
            </a:r>
            <a:r>
              <a:rPr lang="ru-RU" sz="3100" b="1" dirty="0">
                <a:solidFill>
                  <a:srgbClr val="FF0000"/>
                </a:solidFill>
                <a:effectLst/>
              </a:rPr>
              <a:t>психолога. </a:t>
            </a:r>
            <a:br>
              <a:rPr lang="ru-RU" sz="3100" b="1" dirty="0">
                <a:solidFill>
                  <a:srgbClr val="FF0000"/>
                </a:solidFill>
                <a:effectLst/>
              </a:rPr>
            </a:br>
            <a:r>
              <a:rPr lang="ru-RU" sz="3100" b="1" dirty="0">
                <a:solidFill>
                  <a:srgbClr val="FF0000"/>
                </a:solidFill>
                <a:effectLst/>
              </a:rPr>
              <a:t>Организационно-методическая работа.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059108"/>
      </p:ext>
    </p:extLst>
  </p:cSld>
  <p:clrMapOvr>
    <a:masterClrMapping/>
  </p:clrMapOvr>
  <p:transition spd="slow" advTm="5033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4644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Надеюсь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информационные технологии и в дальнейшем будут надежными помощниками практической психологии.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нашей активности и жизненной позиции зависит, какую информацию будут воспринимать наши дети.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Тандем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психологов-теоретиков, психологов-практиков и программистов могут помочь сделать современную информационную среду более созидающей, развивающей и безопасной, а также снизить ее порой негативное влияние на детей и подростков.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effectLst/>
              </a:rPr>
              <a:t>Заключение</a:t>
            </a:r>
            <a:r>
              <a:rPr lang="ru-RU" dirty="0" smtClean="0"/>
              <a:t> 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p:transition spd="slow" advTm="77187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fc5995686f9a5d1639f8b6f170f3ba8f553cb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1|44.2|16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|1.1|1.3|1|1|1|1.2|1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5.4|1.4|13.7|17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7.2|3.3|2.5|1.4|1.3|1.6|2.1|2.8|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4.3|16.3|3.4|2.7|4.2|2.1|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|0.9|2.6|5|9.8|8|3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2.5|18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6|18.2|16.5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</TotalTime>
  <Words>250</Words>
  <Application>Microsoft Office PowerPoint</Application>
  <PresentationFormat>Экран (4:3)</PresentationFormat>
  <Paragraphs>76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Подготовила педагог-психолог  ГУО Ясли-сад № 5 г. Светлогорска  А.В. Дыбаль</vt:lpstr>
      <vt:lpstr>Презентация PowerPoint</vt:lpstr>
      <vt:lpstr>Основные направления использования информационных технологий  в работе педагога-психолога</vt:lpstr>
      <vt:lpstr>           Одно из основных направлений деятельности психолога – это психодиагностика: </vt:lpstr>
      <vt:lpstr>Следующее направление деятельности – просвещение и консультирование. </vt:lpstr>
      <vt:lpstr>Коррекционная и развивающая работа</vt:lpstr>
      <vt:lpstr> Можно выделить два направления использования информационных технологий в коррекционно- развивающей работе: </vt:lpstr>
      <vt:lpstr> Самообразование психолога.  Организационно-методическая работа. </vt:lpstr>
      <vt:lpstr>Заключение </vt:lpstr>
      <vt:lpstr> Полезные ресурсы 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Облачное хранилище</dc:title>
  <dc:creator>obstinate</dc:creator>
  <dc:description>Шаблон презентации с сайта https://presentation-creation.ru/</dc:description>
  <cp:lastModifiedBy>Учетная запись Майкрософт</cp:lastModifiedBy>
  <cp:revision>1321</cp:revision>
  <dcterms:created xsi:type="dcterms:W3CDTF">2018-02-25T09:09:03Z</dcterms:created>
  <dcterms:modified xsi:type="dcterms:W3CDTF">2021-12-16T13:13:31Z</dcterms:modified>
</cp:coreProperties>
</file>