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6" r:id="rId3"/>
    <p:sldId id="275" r:id="rId4"/>
    <p:sldId id="273" r:id="rId5"/>
    <p:sldId id="274" r:id="rId6"/>
    <p:sldId id="257" r:id="rId7"/>
    <p:sldId id="261" r:id="rId8"/>
    <p:sldId id="278" r:id="rId9"/>
    <p:sldId id="262" r:id="rId10"/>
    <p:sldId id="263" r:id="rId11"/>
    <p:sldId id="264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60" r:id="rId22"/>
    <p:sldId id="288" r:id="rId23"/>
    <p:sldId id="259" r:id="rId24"/>
    <p:sldId id="265" r:id="rId25"/>
    <p:sldId id="266" r:id="rId26"/>
    <p:sldId id="267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70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B2EB-C4DC-45FD-95C8-0E04C72B00BB}" type="datetimeFigureOut">
              <a:rPr lang="ru-RU" smtClean="0"/>
              <a:t>21.07.2005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672-99AE-458A-A5B3-818504156E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B2EB-C4DC-45FD-95C8-0E04C72B00BB}" type="datetimeFigureOut">
              <a:rPr lang="ru-RU" smtClean="0"/>
              <a:t>21.07.2005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672-99AE-458A-A5B3-818504156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B2EB-C4DC-45FD-95C8-0E04C72B00BB}" type="datetimeFigureOut">
              <a:rPr lang="ru-RU" smtClean="0"/>
              <a:t>21.07.2005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672-99AE-458A-A5B3-818504156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B2EB-C4DC-45FD-95C8-0E04C72B00BB}" type="datetimeFigureOut">
              <a:rPr lang="ru-RU" smtClean="0"/>
              <a:t>21.07.2005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672-99AE-458A-A5B3-818504156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B2EB-C4DC-45FD-95C8-0E04C72B00BB}" type="datetimeFigureOut">
              <a:rPr lang="ru-RU" smtClean="0"/>
              <a:t>21.07.2005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672-99AE-458A-A5B3-818504156E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B2EB-C4DC-45FD-95C8-0E04C72B00BB}" type="datetimeFigureOut">
              <a:rPr lang="ru-RU" smtClean="0"/>
              <a:t>21.07.2005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672-99AE-458A-A5B3-818504156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B2EB-C4DC-45FD-95C8-0E04C72B00BB}" type="datetimeFigureOut">
              <a:rPr lang="ru-RU" smtClean="0"/>
              <a:t>21.07.2005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672-99AE-458A-A5B3-818504156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B2EB-C4DC-45FD-95C8-0E04C72B00BB}" type="datetimeFigureOut">
              <a:rPr lang="ru-RU" smtClean="0"/>
              <a:t>21.07.2005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672-99AE-458A-A5B3-818504156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B2EB-C4DC-45FD-95C8-0E04C72B00BB}" type="datetimeFigureOut">
              <a:rPr lang="ru-RU" smtClean="0"/>
              <a:t>21.07.2005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672-99AE-458A-A5B3-818504156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B2EB-C4DC-45FD-95C8-0E04C72B00BB}" type="datetimeFigureOut">
              <a:rPr lang="ru-RU" smtClean="0"/>
              <a:t>21.07.2005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672-99AE-458A-A5B3-818504156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B2EB-C4DC-45FD-95C8-0E04C72B00BB}" type="datetimeFigureOut">
              <a:rPr lang="ru-RU" smtClean="0"/>
              <a:t>21.07.2005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BAE672-99AE-458A-A5B3-818504156EB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76B2EB-C4DC-45FD-95C8-0E04C72B00BB}" type="datetimeFigureOut">
              <a:rPr lang="ru-RU" smtClean="0"/>
              <a:t>21.07.2005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BAE672-99AE-458A-A5B3-818504156EB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091821"/>
            <a:ext cx="7848872" cy="21931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Обучение практическим приемам </a:t>
            </a:r>
            <a:br>
              <a:rPr lang="ru-RU" dirty="0" smtClean="0"/>
            </a:br>
            <a:r>
              <a:rPr lang="ru-RU" dirty="0" smtClean="0"/>
              <a:t>онлайн-консультирования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4427984" y="6093296"/>
            <a:ext cx="72008" cy="43204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217024" y="4952494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И.А. Бусел,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педагог-психолог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ГУО «Ясли-сад №21 г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Светлогорска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562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Нерефлексивное слушание больше всего подходит к напряженным ситуациям. Люди, переживающие эмоциональный кризис, часто ищут в нас "резонатора", а не советчика. Тем не менее этого приема бывает недостаточно, когда </a:t>
            </a:r>
            <a:r>
              <a:rPr lang="ru-RU" sz="3200" dirty="0" smtClean="0">
                <a:latin typeface="Times New Roman"/>
                <a:ea typeface="Times New Roman"/>
              </a:rPr>
              <a:t>клиент </a:t>
            </a:r>
            <a:r>
              <a:rPr lang="ru-RU" sz="3200" dirty="0">
                <a:latin typeface="Times New Roman"/>
                <a:ea typeface="Times New Roman"/>
              </a:rPr>
              <a:t>стремится получить руководство к действию, когда у него нет желания говорить, когда он боится быть непонятым, отвергнутым. В этих случаях используются другие приемы. </a:t>
            </a:r>
            <a:endParaRPr lang="ru-RU" sz="3200" dirty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2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487010"/>
            <a:ext cx="64087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/>
                <a:ea typeface="Times New Roman"/>
              </a:rPr>
              <a:t>При ведении консультативной переписки во многих случаях нам не приходится занимать позицию</a:t>
            </a:r>
            <a:r>
              <a:rPr lang="ru-RU" sz="3200" dirty="0">
                <a:latin typeface="Times New Roman"/>
                <a:ea typeface="Times New Roman"/>
              </a:rPr>
              <a:t> «нерефлексивного слушателя», поскольку клиент, как правило, сам подробно письменно излагает суть проблемы. </a:t>
            </a:r>
            <a:endParaRPr lang="ru-RU" sz="3200" dirty="0"/>
          </a:p>
        </p:txBody>
      </p:sp>
      <p:pic>
        <p:nvPicPr>
          <p:cNvPr id="4" name="Рисунок 3" descr="https://krasmtspo.ru/about/vospitatelnaya-rabota/psikh-ped-sluzhba/hello_html_m683cfdb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105152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4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ПРИЕМЫ ПСИХОЛОГИЧЕСКОГО ОНЛАЙН-КОНСУЛЬТИРОВАНИЯ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000" b="1" dirty="0">
                <a:latin typeface="Times New Roman"/>
                <a:ea typeface="Times New Roman"/>
              </a:rPr>
              <a:t>Рефлексивное слушание</a:t>
            </a:r>
            <a:r>
              <a:rPr lang="ru-RU" sz="3000" dirty="0">
                <a:latin typeface="Times New Roman"/>
                <a:ea typeface="Times New Roman"/>
              </a:rPr>
              <a:t> является объективной обратной связью для говорящего и служит критерием точности восприятия услышанного ( а в случае переписки – прочитанного). Этот прием помогает клиенту наиболее полно выразить свои чувства. Уметь слушать (читать) рефлексивно - значит расшифровывать смысл сообщений, выяснять их реальное значение.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04370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Приемы рефлексивного слушания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Выяснение (уточнение)</a:t>
            </a:r>
            <a:r>
              <a:rPr lang="ru-RU" sz="2800" dirty="0">
                <a:latin typeface="Times New Roman"/>
                <a:ea typeface="Times New Roman"/>
              </a:rPr>
              <a:t>.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Это </a:t>
            </a:r>
            <a:r>
              <a:rPr lang="ru-RU" sz="2800" dirty="0">
                <a:latin typeface="Times New Roman"/>
                <a:ea typeface="Times New Roman"/>
              </a:rPr>
              <a:t>обращение к говорящему (пишущему) за уточнениями: </a:t>
            </a:r>
            <a:r>
              <a:rPr lang="ru-RU" sz="2800" dirty="0" smtClean="0">
                <a:latin typeface="Times New Roman"/>
                <a:ea typeface="Times New Roman"/>
              </a:rPr>
              <a:t>«Пожалуйста</a:t>
            </a:r>
            <a:r>
              <a:rPr lang="ru-RU" sz="2800" dirty="0">
                <a:latin typeface="Times New Roman"/>
                <a:ea typeface="Times New Roman"/>
              </a:rPr>
              <a:t>, объясните </a:t>
            </a:r>
            <a:r>
              <a:rPr lang="ru-RU" sz="2800" dirty="0" smtClean="0">
                <a:latin typeface="Times New Roman"/>
                <a:ea typeface="Times New Roman"/>
              </a:rPr>
              <a:t>это», «В </a:t>
            </a:r>
            <a:r>
              <a:rPr lang="ru-RU" sz="2800" dirty="0">
                <a:latin typeface="Times New Roman"/>
                <a:ea typeface="Times New Roman"/>
              </a:rPr>
              <a:t>этом ли состоит проблема, как Вы ее понимаете</a:t>
            </a:r>
            <a:r>
              <a:rPr lang="ru-RU" sz="2800" dirty="0" smtClean="0">
                <a:latin typeface="Times New Roman"/>
                <a:ea typeface="Times New Roman"/>
              </a:rPr>
              <a:t>?», «Не </a:t>
            </a:r>
            <a:r>
              <a:rPr lang="ru-RU" sz="2800" dirty="0">
                <a:latin typeface="Times New Roman"/>
                <a:ea typeface="Times New Roman"/>
              </a:rPr>
              <a:t>повторите ли Вы еще раз</a:t>
            </a:r>
            <a:r>
              <a:rPr lang="ru-RU" sz="2800" dirty="0" smtClean="0">
                <a:latin typeface="Times New Roman"/>
                <a:ea typeface="Times New Roman"/>
              </a:rPr>
              <a:t>?», «Я </a:t>
            </a:r>
            <a:r>
              <a:rPr lang="ru-RU" sz="2800" dirty="0">
                <a:latin typeface="Times New Roman"/>
                <a:ea typeface="Times New Roman"/>
              </a:rPr>
              <a:t>не совсем поняла, что Вы имеете в </a:t>
            </a:r>
            <a:r>
              <a:rPr lang="ru-RU" sz="2800" dirty="0" smtClean="0">
                <a:latin typeface="Times New Roman"/>
                <a:ea typeface="Times New Roman"/>
              </a:rPr>
              <a:t>виду» </a:t>
            </a:r>
            <a:r>
              <a:rPr lang="ru-RU" sz="2800" dirty="0">
                <a:latin typeface="Times New Roman"/>
                <a:ea typeface="Times New Roman"/>
              </a:rPr>
              <a:t>и др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  <a:endParaRPr lang="ru-RU" sz="3200" dirty="0" smtClean="0"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Уточнение </a:t>
            </a:r>
            <a:r>
              <a:rPr lang="ru-RU" sz="2800" dirty="0">
                <a:latin typeface="Times New Roman"/>
                <a:ea typeface="Times New Roman"/>
              </a:rPr>
              <a:t>чувств: </a:t>
            </a:r>
            <a:r>
              <a:rPr lang="ru-RU" sz="2800" dirty="0" smtClean="0">
                <a:latin typeface="Times New Roman"/>
                <a:ea typeface="Times New Roman"/>
              </a:rPr>
              <a:t>«Вы </a:t>
            </a:r>
            <a:r>
              <a:rPr lang="ru-RU" sz="2800" dirty="0">
                <a:latin typeface="Times New Roman"/>
                <a:ea typeface="Times New Roman"/>
              </a:rPr>
              <a:t>сказали, что Вы были расстроены. Могли бы Вы подробно описать, что Вы имели в </a:t>
            </a:r>
            <a:r>
              <a:rPr lang="ru-RU" sz="2800" dirty="0" smtClean="0">
                <a:latin typeface="Times New Roman"/>
                <a:ea typeface="Times New Roman"/>
              </a:rPr>
              <a:t>виду».</a:t>
            </a:r>
            <a:endParaRPr lang="ru-RU" sz="3200" dirty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49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Приемы рефлексивного слушания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Перефразирование</a:t>
            </a:r>
            <a:r>
              <a:rPr lang="ru-RU" sz="2800" dirty="0">
                <a:latin typeface="Times New Roman"/>
                <a:ea typeface="Times New Roman"/>
              </a:rPr>
              <a:t>.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Состоит </a:t>
            </a:r>
            <a:r>
              <a:rPr lang="ru-RU" sz="2800" dirty="0">
                <a:latin typeface="Times New Roman"/>
                <a:ea typeface="Times New Roman"/>
              </a:rPr>
              <a:t>в том, что консультант выражает мысль клиента другими словами. Цель перефразирования - самому сформулировать сообщение говорящего (пишущего) для проверки его точности. Фраза консультанта в этом случае может начинаться со следующих слов: </a:t>
            </a:r>
            <a:r>
              <a:rPr lang="ru-RU" sz="2800" dirty="0" smtClean="0">
                <a:latin typeface="Times New Roman"/>
                <a:ea typeface="Times New Roman"/>
              </a:rPr>
              <a:t>«Как </a:t>
            </a:r>
            <a:r>
              <a:rPr lang="ru-RU" sz="2800" dirty="0">
                <a:latin typeface="Times New Roman"/>
                <a:ea typeface="Times New Roman"/>
              </a:rPr>
              <a:t>я понял Вас</a:t>
            </a:r>
            <a:r>
              <a:rPr lang="ru-RU" sz="2800" dirty="0" smtClean="0">
                <a:latin typeface="Times New Roman"/>
                <a:ea typeface="Times New Roman"/>
              </a:rPr>
              <a:t>...», «Если </a:t>
            </a:r>
            <a:r>
              <a:rPr lang="ru-RU" sz="2800" dirty="0">
                <a:latin typeface="Times New Roman"/>
                <a:ea typeface="Times New Roman"/>
              </a:rPr>
              <a:t>я правильно понимаю, Вы говорите</a:t>
            </a:r>
            <a:r>
              <a:rPr lang="ru-RU" sz="2800" dirty="0" smtClean="0">
                <a:latin typeface="Times New Roman"/>
                <a:ea typeface="Times New Roman"/>
              </a:rPr>
              <a:t>...», «По </a:t>
            </a:r>
            <a:r>
              <a:rPr lang="ru-RU" sz="2800" dirty="0">
                <a:latin typeface="Times New Roman"/>
                <a:ea typeface="Times New Roman"/>
              </a:rPr>
              <a:t>Вашему мнению</a:t>
            </a:r>
            <a:r>
              <a:rPr lang="ru-RU" sz="2800" dirty="0" smtClean="0">
                <a:latin typeface="Times New Roman"/>
                <a:ea typeface="Times New Roman"/>
              </a:rPr>
              <a:t>...», «Вы </a:t>
            </a:r>
            <a:r>
              <a:rPr lang="ru-RU" sz="2800" dirty="0">
                <a:latin typeface="Times New Roman"/>
                <a:ea typeface="Times New Roman"/>
              </a:rPr>
              <a:t>думаете</a:t>
            </a:r>
            <a:r>
              <a:rPr lang="ru-RU" sz="2800" dirty="0" smtClean="0">
                <a:latin typeface="Times New Roman"/>
                <a:ea typeface="Times New Roman"/>
              </a:rPr>
              <a:t>...», «Вы </a:t>
            </a:r>
            <a:r>
              <a:rPr lang="ru-RU" sz="2800" dirty="0">
                <a:latin typeface="Times New Roman"/>
                <a:ea typeface="Times New Roman"/>
              </a:rPr>
              <a:t>можете поправить меня, если я ошибаюсь, я понял</a:t>
            </a:r>
            <a:r>
              <a:rPr lang="ru-RU" sz="2800" dirty="0" smtClean="0">
                <a:latin typeface="Times New Roman"/>
                <a:ea typeface="Times New Roman"/>
              </a:rPr>
              <a:t>...», «Другими </a:t>
            </a:r>
            <a:r>
              <a:rPr lang="ru-RU" sz="2800" dirty="0">
                <a:latin typeface="Times New Roman"/>
                <a:ea typeface="Times New Roman"/>
              </a:rPr>
              <a:t>словами, Вы считаете</a:t>
            </a:r>
            <a:r>
              <a:rPr lang="ru-RU" sz="2800" dirty="0" smtClean="0">
                <a:latin typeface="Times New Roman"/>
                <a:ea typeface="Times New Roman"/>
              </a:rPr>
              <a:t>...» </a:t>
            </a:r>
            <a:r>
              <a:rPr lang="ru-RU" sz="2800" dirty="0">
                <a:latin typeface="Times New Roman"/>
                <a:ea typeface="Times New Roman"/>
              </a:rPr>
              <a:t>и др. При перефразировании нас должна интересовать мысль или идея, а не установка собеседника или его чувства. Нужно уметь выразить чужую мысль своими словами, так как буквальное повторение может обидеть клиента и тем самым послужить помехой в общении.</a:t>
            </a:r>
            <a:endParaRPr lang="ru-RU" sz="3200" dirty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72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Приемы рефлексивного слушания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Отражение</a:t>
            </a:r>
            <a:r>
              <a:rPr lang="ru-RU" sz="2800" i="1" dirty="0">
                <a:latin typeface="Times New Roman"/>
                <a:ea typeface="Times New Roman"/>
              </a:rPr>
              <a:t>.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Отражая </a:t>
            </a:r>
            <a:r>
              <a:rPr lang="ru-RU" sz="2800" dirty="0">
                <a:latin typeface="Times New Roman"/>
                <a:ea typeface="Times New Roman"/>
              </a:rPr>
              <a:t>чувства, мы показываем, что понимаем состояние говорящего (пишущего), а также помогаем ему осознать его эмоциональное состояние. Вступительные фразы могут быть такими: </a:t>
            </a:r>
            <a:r>
              <a:rPr lang="ru-RU" sz="2800" dirty="0" smtClean="0">
                <a:latin typeface="Times New Roman"/>
                <a:ea typeface="Times New Roman"/>
              </a:rPr>
              <a:t>«Мне </a:t>
            </a:r>
            <a:r>
              <a:rPr lang="ru-RU" sz="2800" dirty="0">
                <a:latin typeface="Times New Roman"/>
                <a:ea typeface="Times New Roman"/>
              </a:rPr>
              <a:t>кажется, что Вы чувствуете</a:t>
            </a:r>
            <a:r>
              <a:rPr lang="ru-RU" sz="2800" dirty="0" smtClean="0">
                <a:latin typeface="Times New Roman"/>
                <a:ea typeface="Times New Roman"/>
              </a:rPr>
              <a:t>...», «Вероятно</a:t>
            </a:r>
            <a:r>
              <a:rPr lang="ru-RU" sz="2800" dirty="0">
                <a:latin typeface="Times New Roman"/>
                <a:ea typeface="Times New Roman"/>
              </a:rPr>
              <a:t>, Вы чувствуете</a:t>
            </a:r>
            <a:r>
              <a:rPr lang="ru-RU" sz="2800" dirty="0" smtClean="0">
                <a:latin typeface="Times New Roman"/>
                <a:ea typeface="Times New Roman"/>
              </a:rPr>
              <a:t>...», «Не </a:t>
            </a:r>
            <a:r>
              <a:rPr lang="ru-RU" sz="2800" dirty="0">
                <a:latin typeface="Times New Roman"/>
                <a:ea typeface="Times New Roman"/>
              </a:rPr>
              <a:t>чувствуете ли Вы себя несколько</a:t>
            </a:r>
            <a:r>
              <a:rPr lang="ru-RU" sz="2800" dirty="0" smtClean="0">
                <a:latin typeface="Times New Roman"/>
                <a:ea typeface="Times New Roman"/>
              </a:rPr>
              <a:t>...» </a:t>
            </a:r>
            <a:r>
              <a:rPr lang="ru-RU" sz="2800" dirty="0">
                <a:latin typeface="Times New Roman"/>
                <a:ea typeface="Times New Roman"/>
              </a:rPr>
              <a:t>и др. Иногда следует учитывать интенсивность чувств: </a:t>
            </a:r>
            <a:r>
              <a:rPr lang="ru-RU" sz="2800" dirty="0" smtClean="0">
                <a:latin typeface="Times New Roman"/>
                <a:ea typeface="Times New Roman"/>
              </a:rPr>
              <a:t>«Вы </a:t>
            </a:r>
            <a:r>
              <a:rPr lang="ru-RU" sz="2800" dirty="0">
                <a:latin typeface="Times New Roman"/>
                <a:ea typeface="Times New Roman"/>
              </a:rPr>
              <a:t>несколько (очень, немного) </a:t>
            </a:r>
            <a:r>
              <a:rPr lang="ru-RU" sz="2800" dirty="0" smtClean="0">
                <a:latin typeface="Times New Roman"/>
                <a:ea typeface="Times New Roman"/>
              </a:rPr>
              <a:t>расстроены».</a:t>
            </a:r>
            <a:endParaRPr lang="ru-RU" sz="3200" dirty="0">
              <a:latin typeface="Times New Roman"/>
              <a:ea typeface="Calibri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Отражение </a:t>
            </a:r>
            <a:r>
              <a:rPr lang="ru-RU" sz="2800" dirty="0">
                <a:latin typeface="Times New Roman"/>
                <a:ea typeface="Times New Roman"/>
              </a:rPr>
              <a:t>содержания: </a:t>
            </a:r>
            <a:r>
              <a:rPr lang="ru-RU" sz="2800" dirty="0" smtClean="0">
                <a:latin typeface="Times New Roman"/>
                <a:ea typeface="Times New Roman"/>
              </a:rPr>
              <a:t>«Ваш </a:t>
            </a:r>
            <a:r>
              <a:rPr lang="ru-RU" sz="2800" dirty="0">
                <a:latin typeface="Times New Roman"/>
                <a:ea typeface="Times New Roman"/>
              </a:rPr>
              <a:t>муж уделяет очень мало внимания Вам и Вашим </a:t>
            </a:r>
            <a:r>
              <a:rPr lang="ru-RU" sz="2800" dirty="0" smtClean="0">
                <a:latin typeface="Times New Roman"/>
                <a:ea typeface="Times New Roman"/>
              </a:rPr>
              <a:t>детям…».</a:t>
            </a:r>
            <a:endParaRPr lang="ru-RU" sz="3200" dirty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476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Приемы рефлексивного слушания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err="1">
                <a:latin typeface="Times New Roman"/>
                <a:ea typeface="Times New Roman"/>
              </a:rPr>
              <a:t>Резюмирование</a:t>
            </a:r>
            <a:r>
              <a:rPr lang="ru-RU" sz="2800" i="1" dirty="0">
                <a:latin typeface="Times New Roman"/>
                <a:ea typeface="Times New Roman"/>
              </a:rPr>
              <a:t>.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15000"/>
              </a:lnSpc>
              <a:buClr>
                <a:srgbClr val="0BD0D9"/>
              </a:buClr>
              <a:buSzPts val="1000"/>
              <a:buNone/>
              <a:tabLst>
                <a:tab pos="457200" algn="l"/>
              </a:tabLst>
            </a:pPr>
            <a:r>
              <a:rPr lang="ru-RU" sz="3000" dirty="0" smtClean="0">
                <a:latin typeface="Times New Roman"/>
                <a:ea typeface="Times New Roman"/>
              </a:rPr>
              <a:t>Применяется </a:t>
            </a:r>
            <a:r>
              <a:rPr lang="ru-RU" sz="3000" dirty="0">
                <a:latin typeface="Times New Roman"/>
                <a:ea typeface="Times New Roman"/>
              </a:rPr>
              <a:t>в продолжительных </a:t>
            </a:r>
            <a:r>
              <a:rPr lang="ru-RU" sz="3000" dirty="0" smtClean="0">
                <a:latin typeface="Times New Roman"/>
                <a:ea typeface="Times New Roman"/>
              </a:rPr>
              <a:t>беседах, </a:t>
            </a:r>
            <a:r>
              <a:rPr lang="ru-RU" sz="3000" dirty="0">
                <a:latin typeface="Times New Roman"/>
                <a:ea typeface="Times New Roman"/>
              </a:rPr>
              <a:t>с целью привести фрагменты разговора (текста) в смысловое единство. Резюмировать - значит подытожить основные идеи и чувства говорящего (пишущего). Это можно сделать с помощью следующих фраз: </a:t>
            </a:r>
            <a:r>
              <a:rPr lang="ru-RU" sz="3000" dirty="0" smtClean="0">
                <a:latin typeface="Times New Roman"/>
                <a:ea typeface="Times New Roman"/>
              </a:rPr>
              <a:t>«Как </a:t>
            </a:r>
            <a:r>
              <a:rPr lang="ru-RU" sz="3000" dirty="0">
                <a:latin typeface="Times New Roman"/>
                <a:ea typeface="Times New Roman"/>
              </a:rPr>
              <a:t>я понимаю, Вашей основной идеей является</a:t>
            </a:r>
            <a:r>
              <a:rPr lang="ru-RU" sz="3000" dirty="0" smtClean="0">
                <a:latin typeface="Times New Roman"/>
                <a:ea typeface="Times New Roman"/>
              </a:rPr>
              <a:t>...», «Если </a:t>
            </a:r>
            <a:r>
              <a:rPr lang="ru-RU" sz="3000" dirty="0">
                <a:latin typeface="Times New Roman"/>
                <a:ea typeface="Times New Roman"/>
              </a:rPr>
              <a:t>теперь подытожить сказанное Вами</a:t>
            </a:r>
            <a:r>
              <a:rPr lang="ru-RU" sz="3000" dirty="0" smtClean="0">
                <a:latin typeface="Times New Roman"/>
                <a:ea typeface="Times New Roman"/>
              </a:rPr>
              <a:t>...», «То</a:t>
            </a:r>
            <a:r>
              <a:rPr lang="ru-RU" sz="3000" dirty="0">
                <a:latin typeface="Times New Roman"/>
                <a:ea typeface="Times New Roman"/>
              </a:rPr>
              <a:t>, что Вы в данный момент сказали (написали), может означать</a:t>
            </a:r>
            <a:r>
              <a:rPr lang="ru-RU" sz="3000" dirty="0" smtClean="0">
                <a:latin typeface="Times New Roman"/>
                <a:ea typeface="Times New Roman"/>
              </a:rPr>
              <a:t>...»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«Сначала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Вы чувствовали печаль, затем она сменилась гневом и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возмущением…»</a:t>
            </a:r>
            <a:r>
              <a:rPr lang="ru-RU" sz="3000" dirty="0" smtClean="0">
                <a:latin typeface="Times New Roman"/>
                <a:ea typeface="Times New Roman"/>
              </a:rPr>
              <a:t> </a:t>
            </a:r>
            <a:r>
              <a:rPr lang="ru-RU" sz="3000" dirty="0">
                <a:latin typeface="Times New Roman"/>
                <a:ea typeface="Times New Roman"/>
              </a:rPr>
              <a:t>и т.д. </a:t>
            </a:r>
            <a:endParaRPr lang="ru-RU" sz="3000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608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Приемы рефлексивного слушания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Информирование. </a:t>
            </a:r>
            <a:endParaRPr lang="ru-RU" sz="2800" b="1" i="1" dirty="0" smtClean="0"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Прямой </a:t>
            </a:r>
            <a:r>
              <a:rPr lang="ru-RU" sz="2800" dirty="0">
                <a:latin typeface="Times New Roman"/>
                <a:ea typeface="Times New Roman"/>
              </a:rPr>
              <a:t>ответ на </a:t>
            </a:r>
            <a:r>
              <a:rPr lang="ru-RU" sz="2800" dirty="0" smtClean="0">
                <a:latin typeface="Times New Roman"/>
                <a:ea typeface="Times New Roman"/>
              </a:rPr>
              <a:t>просьбу клиента </a:t>
            </a:r>
            <a:r>
              <a:rPr lang="ru-RU" sz="2800" dirty="0">
                <a:latin typeface="Times New Roman"/>
                <a:ea typeface="Times New Roman"/>
              </a:rPr>
              <a:t>о фактах или помощи. Например: </a:t>
            </a:r>
            <a:r>
              <a:rPr lang="ru-RU" sz="2800" dirty="0" smtClean="0">
                <a:latin typeface="Times New Roman"/>
                <a:ea typeface="Times New Roman"/>
              </a:rPr>
              <a:t>«Номер </a:t>
            </a:r>
            <a:r>
              <a:rPr lang="ru-RU" sz="2800" dirty="0">
                <a:latin typeface="Times New Roman"/>
                <a:ea typeface="Times New Roman"/>
              </a:rPr>
              <a:t>телефона ТЦСОН </a:t>
            </a:r>
            <a:r>
              <a:rPr lang="ru-RU" sz="2800" dirty="0" smtClean="0">
                <a:latin typeface="Times New Roman"/>
                <a:ea typeface="Times New Roman"/>
              </a:rPr>
              <a:t>такой-то».</a:t>
            </a:r>
            <a:endParaRPr lang="ru-RU" sz="3200" dirty="0">
              <a:latin typeface="Times New Roman"/>
              <a:ea typeface="Calibri"/>
            </a:endParaRPr>
          </a:p>
          <a:p>
            <a:endParaRPr lang="ru-RU" dirty="0"/>
          </a:p>
        </p:txBody>
      </p:sp>
      <p:pic>
        <p:nvPicPr>
          <p:cNvPr id="4" name="Рисунок 3" descr="https://onco.kz/wp-content/uploads/2020/07/107567015_1184746528549971_6630455592653028578_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4392488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153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Классификация приемов консультативной переписки </a:t>
            </a:r>
            <a:r>
              <a:rPr lang="ru-RU" sz="2800" b="1" dirty="0" smtClean="0">
                <a:latin typeface="Times New Roman"/>
                <a:ea typeface="Times New Roman"/>
              </a:rPr>
              <a:t>(</a:t>
            </a:r>
            <a:r>
              <a:rPr lang="ru-RU" sz="2800" b="1" dirty="0">
                <a:latin typeface="Times New Roman"/>
                <a:ea typeface="Times New Roman"/>
              </a:rPr>
              <a:t>В.Ю. Меновщиков)</a:t>
            </a: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1) </a:t>
            </a:r>
            <a:r>
              <a:rPr lang="ru-RU" sz="2800" i="1" dirty="0">
                <a:latin typeface="Times New Roman"/>
                <a:ea typeface="Times New Roman"/>
              </a:rPr>
              <a:t>Пересказ</a:t>
            </a:r>
            <a:r>
              <a:rPr lang="ru-RU" sz="2800" dirty="0">
                <a:latin typeface="Times New Roman"/>
                <a:ea typeface="Times New Roman"/>
              </a:rPr>
              <a:t>—цитирование того, что было написано клиентом. </a:t>
            </a:r>
            <a:endParaRPr lang="ru-RU" sz="3200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2) </a:t>
            </a:r>
            <a:r>
              <a:rPr lang="ru-RU" sz="2800" i="1" dirty="0">
                <a:latin typeface="Times New Roman"/>
                <a:ea typeface="Times New Roman"/>
              </a:rPr>
              <a:t>Уточнение</a:t>
            </a:r>
            <a:r>
              <a:rPr lang="ru-RU" sz="2800" dirty="0">
                <a:latin typeface="Times New Roman"/>
                <a:ea typeface="Times New Roman"/>
              </a:rPr>
              <a:t>—обращение к нему с просьбой что-то дополнить, разъяснить. Например: «Поясните, пожалуйста, что Вы имели в виду». Здесь возможно использование 12 вопросов метамодели (НЛП), типа: «Как?», «Что именно?» и т.п. Скажем, клиент сообщает: «Я не могу рассердиться». </a:t>
            </a:r>
            <a:r>
              <a:rPr lang="ru-RU" sz="2800" dirty="0" err="1">
                <a:latin typeface="Times New Roman"/>
                <a:ea typeface="Times New Roman"/>
              </a:rPr>
              <a:t>Метавопросами</a:t>
            </a:r>
            <a:r>
              <a:rPr lang="ru-RU" sz="2800" dirty="0">
                <a:latin typeface="Times New Roman"/>
                <a:ea typeface="Times New Roman"/>
              </a:rPr>
              <a:t> здесь могут быть следующие варианты: «Что Вам мешает рассердиться?», «Что случится, если Вы рассердитесь?»</a:t>
            </a:r>
            <a:endParaRPr lang="ru-RU" sz="3200" dirty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248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4617B"/>
                </a:solidFill>
                <a:latin typeface="Times New Roman"/>
                <a:ea typeface="Times New Roman"/>
              </a:rPr>
              <a:t>Классификация приемов консультативной переписки (В.Ю. Меновщиков)</a:t>
            </a:r>
            <a:r>
              <a:rPr lang="ru-RU" sz="2800" dirty="0">
                <a:solidFill>
                  <a:srgbClr val="04617B"/>
                </a:solidFill>
                <a:latin typeface="Times New Roman"/>
                <a:ea typeface="Calibri"/>
              </a:rPr>
              <a:t/>
            </a:r>
            <a:br>
              <a:rPr lang="ru-RU" sz="2800" dirty="0">
                <a:solidFill>
                  <a:srgbClr val="04617B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3) </a:t>
            </a:r>
            <a:r>
              <a:rPr lang="ru-RU" sz="2800" i="1" dirty="0">
                <a:latin typeface="Times New Roman"/>
                <a:ea typeface="Times New Roman"/>
              </a:rPr>
              <a:t>Дальнейшее развитие мыслей собеседника</a:t>
            </a:r>
            <a:r>
              <a:rPr lang="ru-RU" sz="2800" dirty="0">
                <a:latin typeface="Times New Roman"/>
                <a:ea typeface="Times New Roman"/>
              </a:rPr>
              <a:t>—письменное изложение подтекста, сообщенного клиентом (в рамках высказанного им смысла), выдвижение гипотез относительно причин произошедшего или дальнейшего хода событий. Например: «Возможно, в этом случае Вы сделаете...».</a:t>
            </a:r>
            <a:endParaRPr lang="ru-RU" sz="3200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4) </a:t>
            </a:r>
            <a:r>
              <a:rPr lang="ru-RU" sz="2800" i="1" dirty="0">
                <a:latin typeface="Times New Roman"/>
                <a:ea typeface="Times New Roman"/>
              </a:rPr>
              <a:t>Сообщение о восприятии консультантом состояния клиента</a:t>
            </a:r>
            <a:r>
              <a:rPr lang="ru-RU" sz="2800" dirty="0">
                <a:latin typeface="Times New Roman"/>
                <a:ea typeface="Times New Roman"/>
              </a:rPr>
              <a:t>, зеркальное отражение его чувств. Например: «Видимо, Вы этим очень огорчены (обижены, рассержены и т.д. и т.п.)».</a:t>
            </a:r>
            <a:endParaRPr lang="ru-RU" sz="3200" dirty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31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Психологическая помощь онлайн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Психологическое консультирование в сети интернет как особый, самостоятельный метод психологической помощи очень актуален в настоящее время в работе с клиентами.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s://pbs.twimg.com/media/EKwrz3nWsAAr3_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5184575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113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500" b="1" dirty="0">
                <a:solidFill>
                  <a:srgbClr val="04617B"/>
                </a:solidFill>
                <a:latin typeface="Times New Roman"/>
                <a:ea typeface="Times New Roman"/>
              </a:rPr>
              <a:t>Классификация приемов консультативной переписки </a:t>
            </a:r>
            <a:r>
              <a:rPr lang="ru-RU" sz="2500" b="1" dirty="0" smtClean="0">
                <a:solidFill>
                  <a:srgbClr val="04617B"/>
                </a:solidFill>
                <a:latin typeface="Times New Roman"/>
                <a:ea typeface="Times New Roman"/>
              </a:rPr>
              <a:t/>
            </a:r>
            <a:br>
              <a:rPr lang="ru-RU" sz="2500" b="1" dirty="0" smtClean="0">
                <a:solidFill>
                  <a:srgbClr val="04617B"/>
                </a:solidFill>
                <a:latin typeface="Times New Roman"/>
                <a:ea typeface="Times New Roman"/>
              </a:rPr>
            </a:br>
            <a:r>
              <a:rPr lang="ru-RU" sz="2500" b="1" dirty="0" smtClean="0">
                <a:solidFill>
                  <a:srgbClr val="04617B"/>
                </a:solidFill>
                <a:latin typeface="Times New Roman"/>
                <a:ea typeface="Times New Roman"/>
              </a:rPr>
              <a:t>(</a:t>
            </a:r>
            <a:r>
              <a:rPr lang="ru-RU" sz="2500" b="1" dirty="0">
                <a:solidFill>
                  <a:srgbClr val="04617B"/>
                </a:solidFill>
                <a:latin typeface="Times New Roman"/>
                <a:ea typeface="Times New Roman"/>
              </a:rPr>
              <a:t>В.Ю. Меновщиков)</a:t>
            </a:r>
            <a:r>
              <a:rPr lang="ru-RU" sz="2500" dirty="0">
                <a:solidFill>
                  <a:srgbClr val="04617B"/>
                </a:solidFill>
                <a:latin typeface="Times New Roman"/>
                <a:ea typeface="Calibri"/>
              </a:rPr>
              <a:t/>
            </a:r>
            <a:br>
              <a:rPr lang="ru-RU" sz="2500" dirty="0">
                <a:solidFill>
                  <a:srgbClr val="04617B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5) </a:t>
            </a:r>
            <a:r>
              <a:rPr lang="ru-RU" sz="2800" i="1" dirty="0">
                <a:latin typeface="Times New Roman"/>
                <a:ea typeface="Times New Roman"/>
              </a:rPr>
              <a:t>Сообщение о восприятии консультантом самого себя и своих чувств в данной ситуации</a:t>
            </a:r>
            <a:r>
              <a:rPr lang="ru-RU" sz="2800" dirty="0">
                <a:latin typeface="Times New Roman"/>
                <a:ea typeface="Times New Roman"/>
              </a:rPr>
              <a:t>. Например: «Меня беспокоит, что мы с Вами...».</a:t>
            </a:r>
            <a:endParaRPr lang="ru-RU" sz="3200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6) </a:t>
            </a:r>
            <a:r>
              <a:rPr lang="ru-RU" sz="2800" i="1" dirty="0">
                <a:latin typeface="Times New Roman"/>
                <a:ea typeface="Times New Roman"/>
              </a:rPr>
              <a:t>Замечания о ходе письменного диалога </a:t>
            </a:r>
            <a:r>
              <a:rPr lang="ru-RU" sz="2800" dirty="0">
                <a:latin typeface="Times New Roman"/>
                <a:ea typeface="Times New Roman"/>
              </a:rPr>
              <a:t>(при получении повторных писем). Например: «Я думаю, что мы с Вами нашли ряд вариантов разрешения проблемы».</a:t>
            </a:r>
            <a:endParaRPr lang="ru-RU" sz="3200" dirty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395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latin typeface="Times New Roman"/>
                <a:ea typeface="Times New Roman"/>
              </a:rPr>
              <a:t>Вышеперечисленные приемы</a:t>
            </a:r>
            <a:r>
              <a:rPr lang="ru-RU" sz="3200" dirty="0">
                <a:latin typeface="Times New Roman"/>
                <a:ea typeface="Times New Roman"/>
              </a:rPr>
              <a:t>, используемые в различных направлениях психологической практики, во многом совпадают по содержанию. Многие из них применимы на разных стадиях консультативного процесса. Однако частота их встречаемости на каждом этапе консультирования различна.</a:t>
            </a:r>
            <a:endParaRPr lang="ru-RU" sz="3200" dirty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Применение </a:t>
            </a:r>
            <a:r>
              <a:rPr lang="ru-RU" sz="2400" dirty="0">
                <a:latin typeface="Times New Roman"/>
                <a:ea typeface="Times New Roman"/>
              </a:rPr>
              <a:t>разных приемов на отдельных стадиях консультативного процесса.</a:t>
            </a: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endParaRPr lang="ru-RU" sz="24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793849"/>
              </p:ext>
            </p:extLst>
          </p:nvPr>
        </p:nvGraphicFramePr>
        <p:xfrm>
          <a:off x="1115616" y="1921606"/>
          <a:ext cx="7128791" cy="4399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4024"/>
                <a:gridCol w="3564767"/>
              </a:tblGrid>
              <a:tr h="243858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Стадия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Техники слушания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/>
                </a:tc>
              </a:tr>
              <a:tr h="48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1-я. Установление контакта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уточнение, перефразирование (пересказ)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/>
                </a:tc>
              </a:tr>
              <a:tr h="1219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2-я. Сбор информации и осознание желаемого результата (поиск "задачи")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выслушивание (нерефлексивное слушание), уточнение, перефразирование (пересказ), отражение чувств, резюмирование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/>
                </a:tc>
              </a:tr>
              <a:tr h="731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3-я. Перебор гипотез решающих "задачу"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дальнейшее развитие мыслей, конфронтация, интерпретация, информирование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/>
                </a:tc>
              </a:tr>
              <a:tr h="731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4-я Выработка альтернативных решений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дальнейшее развитие мыслей, конфронтация, интерпретация, информирование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/>
                </a:tc>
              </a:tr>
              <a:tr h="975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5-я. Обобщение результатов взаимодействия с клиентом (решение "задачи") и выход из контакта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резюмирование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/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28813" y="1920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2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Прием - инструмент, без которого любой консультант (начинающий или с огромным опытом),  работать просто не может. </a:t>
            </a:r>
            <a:endParaRPr lang="ru-RU" sz="32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otv-media.ru/upload/iblock/479/47959907d2e8aba8985d823141b7721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37" y="2420888"/>
            <a:ext cx="5940425" cy="329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214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s://www.mindful.org/content/uploads/Research_News_Fall20.jpg?q=80&amp;fm=jpg&amp;fit=crop&amp;w=500&amp;h=37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572894"/>
            <a:ext cx="6426596" cy="4376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276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honoteka.org/uploads/posts/2021-04/1618538435_51-phonoteka_org-p-psikhologicheskii-fon-5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3" y="549275"/>
            <a:ext cx="7700433" cy="577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23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moodle.surgu.ru/pluginfile.php/50578/course/overviewfiles/20171122-1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94" y="476250"/>
            <a:ext cx="5687212" cy="584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973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5400" b="1" dirty="0" smtClean="0"/>
              <a:t>СПАСИБО </a:t>
            </a:r>
            <a:endParaRPr lang="ru-RU" sz="5400" b="1" dirty="0" smtClean="0"/>
          </a:p>
          <a:p>
            <a:pPr marL="0" indent="0" algn="ctr">
              <a:buNone/>
            </a:pPr>
            <a:r>
              <a:rPr lang="ru-RU" sz="5400" b="1" dirty="0" smtClean="0"/>
              <a:t>ЗА ВНИМАНИЕ!!!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 descr="https://i.pinimg.com/originals/ae/7b/9a/ae7b9acc0c7fc3193b26835ba0bafc4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3"/>
            <a:ext cx="4320480" cy="338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91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Стадии психологического консультирования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/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этап - это установление контакта и ориентирование клиента на работу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 этап - сбор информации о клиенте, решение вопроса о том, «в чем проблема».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17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Стадии психологического консультирования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Times New Roman"/>
              </a:rPr>
              <a:t>3 этап - осознание желаемого результата, ответ на вопрос: «Чего Вы хотите добиться?, проверка гипотез».</a:t>
            </a:r>
            <a:endParaRPr lang="ru-RU" sz="3600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Times New Roman"/>
              </a:rPr>
              <a:t>4 этап - выработка альтернативных решений, которую можно обозначить как: «Что еще мы можем сделать по этому поводу?»</a:t>
            </a:r>
            <a:endParaRPr lang="ru-RU" sz="3600" dirty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36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500" dirty="0">
                <a:solidFill>
                  <a:srgbClr val="04617B"/>
                </a:solidFill>
              </a:rPr>
              <a:t>Стадии психологического консультирования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27046"/>
            <a:ext cx="8229600" cy="428789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Times New Roman"/>
              </a:rPr>
              <a:t>5 этап - это обобщение психологом в форме резюме результатов взаимодействия с клиентом и  выход из контакта.</a:t>
            </a:r>
            <a:endParaRPr lang="ru-RU" sz="36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23.img.avito.st/208x156/91941516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79811" y="4170996"/>
            <a:ext cx="3080421" cy="2210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80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04867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/>
                <a:ea typeface="Times New Roman"/>
              </a:rPr>
              <a:t>Подобная </a:t>
            </a:r>
            <a:r>
              <a:rPr lang="ru-RU" sz="3600" dirty="0">
                <a:latin typeface="Times New Roman"/>
                <a:ea typeface="Times New Roman"/>
              </a:rPr>
              <a:t>стадийность процесса психологического консультирования </a:t>
            </a:r>
            <a:r>
              <a:rPr lang="ru-RU" sz="3600" dirty="0" smtClean="0">
                <a:latin typeface="Times New Roman"/>
                <a:ea typeface="Times New Roman"/>
              </a:rPr>
              <a:t>соблюдается как очно, так и онлайн. Наблюдаются  </a:t>
            </a:r>
            <a:r>
              <a:rPr lang="ru-RU" sz="3600" dirty="0">
                <a:latin typeface="Times New Roman"/>
                <a:ea typeface="Times New Roman"/>
              </a:rPr>
              <a:t>выше перечисленные стадии </a:t>
            </a:r>
            <a:r>
              <a:rPr lang="ru-RU" sz="3600" dirty="0" smtClean="0">
                <a:latin typeface="Times New Roman"/>
                <a:ea typeface="Times New Roman"/>
              </a:rPr>
              <a:t>и при </a:t>
            </a:r>
            <a:r>
              <a:rPr lang="ru-RU" sz="3600" dirty="0">
                <a:latin typeface="Times New Roman"/>
                <a:ea typeface="Times New Roman"/>
              </a:rPr>
              <a:t>ведении консультативной </a:t>
            </a:r>
            <a:r>
              <a:rPr lang="ru-RU" sz="3600" dirty="0" smtClean="0">
                <a:latin typeface="Times New Roman"/>
                <a:ea typeface="Times New Roman"/>
              </a:rPr>
              <a:t>переписки.</a:t>
            </a:r>
            <a:endParaRPr lang="ru-RU" sz="36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yt3.ggpht.com/ytc/AAUvwniKf8jpGgHhHR7qAMGRP-xEU5sMW_EUy5pbDVEd=s900-c-k-c0x00ffffff-no-r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861048"/>
            <a:ext cx="2195185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7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/>
                <a:ea typeface="Times New Roman"/>
              </a:rPr>
              <a:t>Однако, процесс, как правило, растягивается не только в пространстве, но и во времени. Имеется в виду то, что прохождение стадий чаще занимает не один обмен письменными сообщениями, а пересылку ряда сообщений, что, естественно, может несколько усложнять и затруднять весь процесс психологического консультирования.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221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ПРИЕМЫ ПСИХОЛОГИЧЕСКОГО ОНЛАЙН-КОНСУЛЬТИРОВАНИЯ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800" b="1" u="sng" dirty="0">
                <a:latin typeface="Times New Roman"/>
                <a:ea typeface="Times New Roman"/>
              </a:rPr>
              <a:t>Нерефлексивное слушание</a:t>
            </a:r>
            <a:r>
              <a:rPr lang="ru-RU" sz="2800" u="sng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является, </a:t>
            </a:r>
            <a:r>
              <a:rPr lang="ru-RU" sz="2800" dirty="0" err="1">
                <a:latin typeface="Times New Roman"/>
                <a:ea typeface="Times New Roman"/>
              </a:rPr>
              <a:t>по-существу</a:t>
            </a:r>
            <a:r>
              <a:rPr lang="ru-RU" sz="2800" dirty="0">
                <a:latin typeface="Times New Roman"/>
                <a:ea typeface="Times New Roman"/>
              </a:rPr>
              <a:t>, простейшим приемом и состоит в умении молчать, не вмешиваясь в речь собеседника. </a:t>
            </a:r>
            <a:r>
              <a:rPr lang="ru-RU" sz="2800" i="1" u="sng" dirty="0">
                <a:solidFill>
                  <a:srgbClr val="FF0000"/>
                </a:solidFill>
                <a:latin typeface="Times New Roman"/>
                <a:ea typeface="Times New Roman"/>
              </a:rPr>
              <a:t>Это активный процесс, требующий внимания.</a:t>
            </a:r>
            <a:r>
              <a:rPr lang="ru-RU" sz="2800" dirty="0">
                <a:latin typeface="Times New Roman"/>
                <a:ea typeface="Times New Roman"/>
              </a:rPr>
              <a:t> В зависимости от ситуации консультант может выразить понимание, одобрение и поддержку короткими фразами или междометиями. Подчас нерефлексивное слушание становится единственной возможностью поддержания беседы, поскольку клиент бывает настолько возбужден, что его мало интересует наше мнение, он хочет, чтобы его кто-то выслушал.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05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 smtClean="0">
                <a:latin typeface="Times New Roman"/>
                <a:ea typeface="Times New Roman"/>
              </a:rPr>
              <a:t>«Да!», «Понимаю Вас», «Конечно», </a:t>
            </a:r>
            <a:r>
              <a:rPr lang="ru-RU" sz="3200" dirty="0">
                <a:latin typeface="Times New Roman"/>
                <a:ea typeface="Times New Roman"/>
              </a:rPr>
              <a:t>- такие ответы приглашают </a:t>
            </a:r>
            <a:r>
              <a:rPr lang="ru-RU" sz="3200" dirty="0" smtClean="0">
                <a:latin typeface="Times New Roman"/>
                <a:ea typeface="Times New Roman"/>
              </a:rPr>
              <a:t>клиента </a:t>
            </a:r>
            <a:r>
              <a:rPr lang="ru-RU" sz="3200" dirty="0">
                <a:latin typeface="Times New Roman"/>
                <a:ea typeface="Times New Roman"/>
              </a:rPr>
              <a:t>высказываться свободно и непринужденно. </a:t>
            </a:r>
            <a:r>
              <a:rPr lang="ru-RU" sz="3200" dirty="0" smtClean="0">
                <a:latin typeface="Times New Roman"/>
                <a:ea typeface="Times New Roman"/>
              </a:rPr>
              <a:t>С </a:t>
            </a:r>
            <a:r>
              <a:rPr lang="ru-RU" sz="3200" dirty="0">
                <a:latin typeface="Times New Roman"/>
                <a:ea typeface="Times New Roman"/>
              </a:rPr>
              <a:t>другой стороны есть фразы, которые, напротив, являются помехой в общении: </a:t>
            </a:r>
            <a:r>
              <a:rPr lang="ru-RU" sz="3200" dirty="0" smtClean="0">
                <a:latin typeface="Times New Roman"/>
                <a:ea typeface="Times New Roman"/>
              </a:rPr>
              <a:t>«Кто </a:t>
            </a:r>
            <a:r>
              <a:rPr lang="ru-RU" sz="3200" dirty="0">
                <a:latin typeface="Times New Roman"/>
                <a:ea typeface="Times New Roman"/>
              </a:rPr>
              <a:t>Вам такое сказал</a:t>
            </a:r>
            <a:r>
              <a:rPr lang="ru-RU" sz="3200" dirty="0" smtClean="0">
                <a:latin typeface="Times New Roman"/>
                <a:ea typeface="Times New Roman"/>
              </a:rPr>
              <a:t>?», «Это </a:t>
            </a:r>
            <a:r>
              <a:rPr lang="ru-RU" sz="3200" dirty="0">
                <a:latin typeface="Times New Roman"/>
                <a:ea typeface="Times New Roman"/>
              </a:rPr>
              <a:t>почему же</a:t>
            </a:r>
            <a:r>
              <a:rPr lang="ru-RU" sz="3200" dirty="0" smtClean="0">
                <a:latin typeface="Times New Roman"/>
                <a:ea typeface="Times New Roman"/>
              </a:rPr>
              <a:t>?», «Ну</a:t>
            </a:r>
            <a:r>
              <a:rPr lang="ru-RU" sz="3200" dirty="0">
                <a:latin typeface="Times New Roman"/>
                <a:ea typeface="Times New Roman"/>
              </a:rPr>
              <a:t>, не может быть, чтобы так уж плохо</a:t>
            </a:r>
            <a:r>
              <a:rPr lang="ru-RU" sz="3200" dirty="0" smtClean="0">
                <a:latin typeface="Times New Roman"/>
                <a:ea typeface="Times New Roman"/>
              </a:rPr>
              <a:t>!», «Давайте быстрее», «Говорите</a:t>
            </a:r>
            <a:r>
              <a:rPr lang="ru-RU" sz="3200" dirty="0">
                <a:latin typeface="Times New Roman"/>
                <a:ea typeface="Times New Roman"/>
              </a:rPr>
              <a:t>, я </a:t>
            </a:r>
            <a:r>
              <a:rPr lang="ru-RU" sz="3200" dirty="0" smtClean="0">
                <a:latin typeface="Times New Roman"/>
                <a:ea typeface="Times New Roman"/>
              </a:rPr>
              <a:t>слушаю» </a:t>
            </a:r>
            <a:r>
              <a:rPr lang="ru-RU" sz="3200" dirty="0">
                <a:latin typeface="Times New Roman"/>
                <a:ea typeface="Times New Roman"/>
              </a:rPr>
              <a:t>и т.п.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18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</TotalTime>
  <Words>1320</Words>
  <Application>Microsoft Office PowerPoint</Application>
  <PresentationFormat>Экран (4:3)</PresentationFormat>
  <Paragraphs>69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Обучение практическим приемам  онлайн-консультирования</vt:lpstr>
      <vt:lpstr>Психологическая помощь онлайн</vt:lpstr>
      <vt:lpstr>Стадии психологического консультирования</vt:lpstr>
      <vt:lpstr>Стадии психологического консультирования</vt:lpstr>
      <vt:lpstr>Стадии психологического консультирования</vt:lpstr>
      <vt:lpstr>Презентация PowerPoint</vt:lpstr>
      <vt:lpstr>Презентация PowerPoint</vt:lpstr>
      <vt:lpstr>ПРИЕМЫ ПСИХОЛОГИЧЕСКОГО ОНЛАЙН-КОНСУЛЬТИРОВАНИЯ</vt:lpstr>
      <vt:lpstr>Презентация PowerPoint</vt:lpstr>
      <vt:lpstr>Презентация PowerPoint</vt:lpstr>
      <vt:lpstr>Презентация PowerPoint</vt:lpstr>
      <vt:lpstr>ПРИЕМЫ ПСИХОЛОГИЧЕСКОГО ОНЛАЙН-КОНСУЛЬТИРОВАНИЯ</vt:lpstr>
      <vt:lpstr>Приемы рефлексивного слушания</vt:lpstr>
      <vt:lpstr>Приемы рефлексивного слушания</vt:lpstr>
      <vt:lpstr>Приемы рефлексивного слушания</vt:lpstr>
      <vt:lpstr>Приемы рефлексивного слушания</vt:lpstr>
      <vt:lpstr>Приемы рефлексивного слушания</vt:lpstr>
      <vt:lpstr>Классификация приемов консультативной переписки (В.Ю. Меновщиков) </vt:lpstr>
      <vt:lpstr>Классификация приемов консультативной переписки (В.Ю. Меновщиков) </vt:lpstr>
      <vt:lpstr>Классификация приемов консультативной переписки  (В.Ю. Меновщиков) </vt:lpstr>
      <vt:lpstr>Презентация PowerPoint</vt:lpstr>
      <vt:lpstr>Применение разных приемов на отдельных стадиях консультативного процесса.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44</cp:revision>
  <dcterms:created xsi:type="dcterms:W3CDTF">2016-12-02T05:09:49Z</dcterms:created>
  <dcterms:modified xsi:type="dcterms:W3CDTF">2005-07-21T20:25:32Z</dcterms:modified>
</cp:coreProperties>
</file>